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1"/>
  </p:sldMasterIdLst>
  <p:notesMasterIdLst>
    <p:notesMasterId r:id="rId72"/>
  </p:notesMasterIdLst>
  <p:sldIdLst>
    <p:sldId id="294" r:id="rId2"/>
    <p:sldId id="292" r:id="rId3"/>
    <p:sldId id="293" r:id="rId4"/>
    <p:sldId id="295" r:id="rId5"/>
    <p:sldId id="257" r:id="rId6"/>
    <p:sldId id="258" r:id="rId7"/>
    <p:sldId id="259" r:id="rId8"/>
    <p:sldId id="260" r:id="rId9"/>
    <p:sldId id="261" r:id="rId10"/>
    <p:sldId id="262" r:id="rId11"/>
    <p:sldId id="263" r:id="rId12"/>
    <p:sldId id="264" r:id="rId13"/>
    <p:sldId id="265" r:id="rId14"/>
    <p:sldId id="266" r:id="rId15"/>
    <p:sldId id="267" r:id="rId16"/>
    <p:sldId id="273" r:id="rId17"/>
    <p:sldId id="274" r:id="rId18"/>
    <p:sldId id="275" r:id="rId19"/>
    <p:sldId id="277" r:id="rId20"/>
    <p:sldId id="278" r:id="rId21"/>
    <p:sldId id="280" r:id="rId22"/>
    <p:sldId id="281" r:id="rId23"/>
    <p:sldId id="282" r:id="rId24"/>
    <p:sldId id="297" r:id="rId25"/>
    <p:sldId id="298" r:id="rId26"/>
    <p:sldId id="299" r:id="rId27"/>
    <p:sldId id="300" r:id="rId28"/>
    <p:sldId id="301" r:id="rId29"/>
    <p:sldId id="341" r:id="rId30"/>
    <p:sldId id="342" r:id="rId31"/>
    <p:sldId id="343"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6" r:id="rId46"/>
    <p:sldId id="317" r:id="rId47"/>
    <p:sldId id="318" r:id="rId48"/>
    <p:sldId id="319" r:id="rId49"/>
    <p:sldId id="320" r:id="rId50"/>
    <p:sldId id="321" r:id="rId51"/>
    <p:sldId id="322" r:id="rId52"/>
    <p:sldId id="323" r:id="rId53"/>
    <p:sldId id="324" r:id="rId54"/>
    <p:sldId id="325" r:id="rId55"/>
    <p:sldId id="326" r:id="rId56"/>
    <p:sldId id="347" r:id="rId57"/>
    <p:sldId id="328" r:id="rId58"/>
    <p:sldId id="329" r:id="rId59"/>
    <p:sldId id="346" r:id="rId60"/>
    <p:sldId id="330" r:id="rId61"/>
    <p:sldId id="331" r:id="rId62"/>
    <p:sldId id="332" r:id="rId63"/>
    <p:sldId id="333" r:id="rId64"/>
    <p:sldId id="334" r:id="rId65"/>
    <p:sldId id="335" r:id="rId66"/>
    <p:sldId id="336" r:id="rId67"/>
    <p:sldId id="344" r:id="rId68"/>
    <p:sldId id="345" r:id="rId69"/>
    <p:sldId id="339" r:id="rId70"/>
    <p:sldId id="340"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7D7AB-E987-4955-86FF-D7388C732F00}" type="datetimeFigureOut">
              <a:rPr lang="en-IN" smtClean="0"/>
              <a:t>23-07-2025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C31293-503B-4875-B002-6CBB0892CAD4}" type="slidenum">
              <a:rPr lang="en-IN" smtClean="0"/>
              <a:t>‹#›</a:t>
            </a:fld>
            <a:endParaRPr lang="en-IN"/>
          </a:p>
        </p:txBody>
      </p:sp>
    </p:spTree>
    <p:extLst>
      <p:ext uri="{BB962C8B-B14F-4D97-AF65-F5344CB8AC3E}">
        <p14:creationId xmlns:p14="http://schemas.microsoft.com/office/powerpoint/2010/main" val="1989005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538792B-6DC9-484F-B70C-257E389ABDBB}" type="slidenum">
              <a:rPr lang="en-US" smtClean="0"/>
              <a:pPr/>
              <a:t>38</a:t>
            </a:fld>
            <a:endParaRPr lang="en-US"/>
          </a:p>
        </p:txBody>
      </p:sp>
    </p:spTree>
    <p:extLst>
      <p:ext uri="{BB962C8B-B14F-4D97-AF65-F5344CB8AC3E}">
        <p14:creationId xmlns:p14="http://schemas.microsoft.com/office/powerpoint/2010/main" val="1293575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p:spPr>
        <p:txBody>
          <a:bodyPr/>
          <a:lstStyle/>
          <a:p>
            <a:r>
              <a:rPr lang="en-US">
                <a:ea typeface="ＭＳ Ｐゴシック" pitchFamily="-107" charset="-128"/>
              </a:rPr>
              <a:t>Stallings Table 11.3 provides a comparison of the various parameters for the SHA hash functions.</a:t>
            </a:r>
          </a:p>
        </p:txBody>
      </p:sp>
      <p:sp>
        <p:nvSpPr>
          <p:cNvPr id="46084" name="Slide Number Placeholder 3"/>
          <p:cNvSpPr>
            <a:spLocks noGrp="1"/>
          </p:cNvSpPr>
          <p:nvPr>
            <p:ph type="sldNum" sz="quarter" idx="5"/>
          </p:nvPr>
        </p:nvSpPr>
        <p:spPr>
          <a:noFill/>
        </p:spPr>
        <p:txBody>
          <a:bodyPr/>
          <a:lstStyle/>
          <a:p>
            <a:fld id="{CE66E3D6-D462-449E-8BC2-966140F0B508}" type="slidenum">
              <a:rPr lang="en-AU"/>
              <a:pPr/>
              <a:t>65</a:t>
            </a:fld>
            <a:endParaRPr lang="en-AU"/>
          </a:p>
        </p:txBody>
      </p:sp>
    </p:spTree>
    <p:extLst>
      <p:ext uri="{BB962C8B-B14F-4D97-AF65-F5344CB8AC3E}">
        <p14:creationId xmlns:p14="http://schemas.microsoft.com/office/powerpoint/2010/main" val="3728748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937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01379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1626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17514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4879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BCAD085-E8A6-8845-BD4E-CB4CCA059FC4}" type="datetimeFigureOut">
              <a:rPr lang="en-US" smtClean="0"/>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44659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BCAD085-E8A6-8845-BD4E-CB4CCA059FC4}" type="datetimeFigureOut">
              <a:rPr lang="en-US" smtClean="0"/>
              <a:t>7/23/2025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10771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BCAD085-E8A6-8845-BD4E-CB4CCA059FC4}" type="datetimeFigureOut">
              <a:rPr lang="en-US" smtClean="0"/>
              <a:t>7/23/2025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0522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58739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1436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7167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BCAD085-E8A6-8845-BD4E-CB4CCA059FC4}" type="datetimeFigureOut">
              <a:rPr lang="en-US" smtClean="0"/>
              <a:t>7/23/2025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36504668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latin typeface="Times New Roman" panose="02020603050405020304" pitchFamily="18" charset="0"/>
                <a:cs typeface="Times New Roman" panose="02020603050405020304" pitchFamily="18" charset="0"/>
              </a:rPr>
              <a:t>Cryptographic Primitives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4296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Cryptography-101-7-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Cryptography-101-8-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Cryptography-101-9-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ryptography-101-10-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Cryptography-101-11-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ryptography-101-12-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Cryptography-101-18-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Cryptography-101-19-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Cryptography-101-20-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Cryptography-101-22-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solidFill>
                  <a:schemeClr val="accent1">
                    <a:lumMod val="75000"/>
                  </a:schemeClr>
                </a:solidFill>
                <a:latin typeface="Bodoni MT" panose="02070603080606020203" pitchFamily="18" charset="0"/>
              </a:rPr>
              <a:t>Use of Cryptography in Blockchain</a:t>
            </a:r>
            <a:endParaRPr lang="en-IN" sz="4000" b="1" dirty="0">
              <a:solidFill>
                <a:schemeClr val="accent1">
                  <a:lumMod val="75000"/>
                </a:schemeClr>
              </a:solidFill>
              <a:latin typeface="Bodoni MT" panose="02070603080606020203" pitchFamily="18" charset="0"/>
            </a:endParaRPr>
          </a:p>
        </p:txBody>
      </p:sp>
      <p:sp>
        <p:nvSpPr>
          <p:cNvPr id="3" name="Content Placeholder 2"/>
          <p:cNvSpPr>
            <a:spLocks noGrp="1"/>
          </p:cNvSpPr>
          <p:nvPr>
            <p:ph idx="1"/>
          </p:nvPr>
        </p:nvSpPr>
        <p:spPr/>
        <p:txBody>
          <a:bodyPr>
            <a:normAutofit/>
          </a:bodyPr>
          <a:lstStyle/>
          <a:p>
            <a:r>
              <a:rPr lang="en-GB" sz="2400" dirty="0">
                <a:latin typeface="Times New Roman" panose="02020603050405020304" pitchFamily="18" charset="0"/>
                <a:cs typeface="Times New Roman" panose="02020603050405020304" pitchFamily="18" charset="0"/>
              </a:rPr>
              <a:t>Blockchain make use of two types of cryptographic algorithms, </a:t>
            </a:r>
          </a:p>
          <a:p>
            <a:pPr lvl="1">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Asymmetric key algorithm  </a:t>
            </a:r>
          </a:p>
          <a:p>
            <a:pPr lvl="1">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Hash functions.</a:t>
            </a:r>
          </a:p>
          <a:p>
            <a:pPr algn="just"/>
            <a:r>
              <a:rPr lang="en-GB" sz="2400" dirty="0">
                <a:latin typeface="Times New Roman" panose="02020603050405020304" pitchFamily="18" charset="0"/>
                <a:cs typeface="Times New Roman" panose="02020603050405020304" pitchFamily="18" charset="0"/>
              </a:rPr>
              <a:t>Hash function are used to provide the functionality of single view of blockchain to every participant. Blockchain generally use the SHA-256 hashing algorithm as their hash function.</a:t>
            </a:r>
          </a:p>
          <a:p>
            <a:pPr algn="just"/>
            <a:r>
              <a:rPr lang="en-GB" sz="2400" dirty="0">
                <a:latin typeface="Times New Roman" panose="02020603050405020304" pitchFamily="18" charset="0"/>
                <a:cs typeface="Times New Roman" panose="02020603050405020304" pitchFamily="18" charset="0"/>
              </a:rPr>
              <a:t>Hash functions have a major role in linking the blocks to one another Any alteration the block data can lead to inconsistency and break the blockchain, making it invalid. This is achieved by the property of the hash function, called the ‘</a:t>
            </a:r>
            <a:r>
              <a:rPr lang="en-GB" sz="2400" b="1" dirty="0">
                <a:solidFill>
                  <a:schemeClr val="accent6">
                    <a:lumMod val="50000"/>
                  </a:schemeClr>
                </a:solidFill>
                <a:latin typeface="Times New Roman" panose="02020603050405020304" pitchFamily="18" charset="0"/>
                <a:cs typeface="Times New Roman" panose="02020603050405020304" pitchFamily="18" charset="0"/>
              </a:rPr>
              <a:t>avalanche effect</a:t>
            </a:r>
            <a:r>
              <a:rPr lang="en-GB"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5583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3-Cryptography-101-23-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Cryptography-101-25-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6-Cryptography-101-26-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7-Cryptography-101-27-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6"/>
            <a:ext cx="7576457" cy="90850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RSA -Example</a:t>
            </a:r>
          </a:p>
        </p:txBody>
      </p:sp>
      <p:sp>
        <p:nvSpPr>
          <p:cNvPr id="3" name="Rectangle 3"/>
          <p:cNvSpPr txBox="1">
            <a:spLocks noChangeArrowheads="1"/>
          </p:cNvSpPr>
          <p:nvPr/>
        </p:nvSpPr>
        <p:spPr>
          <a:xfrm>
            <a:off x="838200" y="1825624"/>
            <a:ext cx="7576457" cy="320357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09600" indent="-609600">
              <a:buFontTx/>
              <a:buAutoNum type="arabicPeriod"/>
            </a:pPr>
            <a:r>
              <a:rPr lang="en-AU" dirty="0">
                <a:latin typeface="Times New Roman" panose="02020603050405020304" pitchFamily="18" charset="0"/>
                <a:cs typeface="Times New Roman" panose="02020603050405020304" pitchFamily="18" charset="0"/>
              </a:rPr>
              <a:t>Select primes: </a:t>
            </a:r>
            <a:r>
              <a:rPr lang="en-AU" i="1" dirty="0">
                <a:latin typeface="Times New Roman" panose="02020603050405020304" pitchFamily="18" charset="0"/>
                <a:cs typeface="Times New Roman" panose="02020603050405020304" pitchFamily="18" charset="0"/>
              </a:rPr>
              <a:t>p</a:t>
            </a:r>
            <a:r>
              <a:rPr lang="en-AU" dirty="0">
                <a:latin typeface="Times New Roman" panose="02020603050405020304" pitchFamily="18" charset="0"/>
                <a:cs typeface="Times New Roman" panose="02020603050405020304" pitchFamily="18" charset="0"/>
              </a:rPr>
              <a:t>=17 &amp; </a:t>
            </a:r>
            <a:r>
              <a:rPr lang="en-AU" i="1" dirty="0">
                <a:latin typeface="Times New Roman" panose="02020603050405020304" pitchFamily="18" charset="0"/>
                <a:cs typeface="Times New Roman" panose="02020603050405020304" pitchFamily="18" charset="0"/>
              </a:rPr>
              <a:t>q</a:t>
            </a:r>
            <a:r>
              <a:rPr lang="en-AU" dirty="0">
                <a:latin typeface="Times New Roman" panose="02020603050405020304" pitchFamily="18" charset="0"/>
                <a:cs typeface="Times New Roman" panose="02020603050405020304" pitchFamily="18" charset="0"/>
              </a:rPr>
              <a:t>=11</a:t>
            </a:r>
          </a:p>
          <a:p>
            <a:pPr marL="609600" indent="-609600">
              <a:buFontTx/>
              <a:buAutoNum type="arabicPeriod"/>
            </a:pPr>
            <a:r>
              <a:rPr lang="en-AU" dirty="0">
                <a:latin typeface="Times New Roman" panose="02020603050405020304" pitchFamily="18" charset="0"/>
                <a:cs typeface="Times New Roman" panose="02020603050405020304" pitchFamily="18" charset="0"/>
              </a:rPr>
              <a:t>Compute </a:t>
            </a:r>
            <a:r>
              <a:rPr lang="en-AU" i="1" dirty="0">
                <a:latin typeface="Times New Roman" panose="02020603050405020304" pitchFamily="18" charset="0"/>
                <a:cs typeface="Times New Roman" panose="02020603050405020304" pitchFamily="18" charset="0"/>
              </a:rPr>
              <a:t>n </a:t>
            </a:r>
            <a:r>
              <a:rPr lang="en-AU" dirty="0">
                <a:latin typeface="Times New Roman" panose="02020603050405020304" pitchFamily="18" charset="0"/>
                <a:cs typeface="Times New Roman" panose="02020603050405020304" pitchFamily="18" charset="0"/>
              </a:rPr>
              <a:t>= </a:t>
            </a:r>
            <a:r>
              <a:rPr lang="en-AU" i="1" dirty="0" err="1">
                <a:latin typeface="Times New Roman" panose="02020603050405020304" pitchFamily="18" charset="0"/>
                <a:cs typeface="Times New Roman" panose="02020603050405020304" pitchFamily="18" charset="0"/>
              </a:rPr>
              <a:t>pq</a:t>
            </a:r>
            <a:r>
              <a:rPr lang="en-AU" i="1" dirty="0">
                <a:latin typeface="Times New Roman" panose="02020603050405020304" pitchFamily="18" charset="0"/>
                <a:cs typeface="Times New Roman" panose="02020603050405020304" pitchFamily="18" charset="0"/>
              </a:rPr>
              <a:t> </a:t>
            </a:r>
            <a:r>
              <a:rPr lang="en-AU" dirty="0">
                <a:latin typeface="Times New Roman" panose="02020603050405020304" pitchFamily="18" charset="0"/>
                <a:cs typeface="Times New Roman" panose="02020603050405020304" pitchFamily="18" charset="0"/>
              </a:rPr>
              <a:t>=17</a:t>
            </a:r>
            <a:r>
              <a:rPr lang="en-US" dirty="0">
                <a:latin typeface="Times New Roman" panose="02020603050405020304" pitchFamily="18" charset="0"/>
                <a:cs typeface="Times New Roman" panose="02020603050405020304" pitchFamily="18" charset="0"/>
              </a:rPr>
              <a:t>×</a:t>
            </a:r>
            <a:r>
              <a:rPr lang="en-AU" dirty="0">
                <a:latin typeface="Times New Roman" panose="02020603050405020304" pitchFamily="18" charset="0"/>
                <a:cs typeface="Times New Roman" panose="02020603050405020304" pitchFamily="18" charset="0"/>
              </a:rPr>
              <a:t>11=187</a:t>
            </a:r>
          </a:p>
          <a:p>
            <a:pPr marL="609600" indent="-609600">
              <a:buFontTx/>
              <a:buAutoNum type="arabicPeriod"/>
            </a:pPr>
            <a:r>
              <a:rPr lang="en-AU" dirty="0">
                <a:latin typeface="Times New Roman" panose="02020603050405020304" pitchFamily="18" charset="0"/>
                <a:cs typeface="Times New Roman" panose="02020603050405020304" pitchFamily="18" charset="0"/>
              </a:rPr>
              <a:t>Compute ø(</a:t>
            </a:r>
            <a:r>
              <a:rPr lang="en-AU" i="1" dirty="0">
                <a:latin typeface="Times New Roman" panose="02020603050405020304" pitchFamily="18" charset="0"/>
                <a:cs typeface="Times New Roman" panose="02020603050405020304" pitchFamily="18" charset="0"/>
              </a:rPr>
              <a:t>n</a:t>
            </a:r>
            <a:r>
              <a:rPr lang="en-AU" dirty="0">
                <a:latin typeface="Times New Roman" panose="02020603050405020304" pitchFamily="18" charset="0"/>
                <a:cs typeface="Times New Roman" panose="02020603050405020304" pitchFamily="18" charset="0"/>
              </a:rPr>
              <a:t>)=(</a:t>
            </a:r>
            <a:r>
              <a:rPr lang="en-AU" i="1" dirty="0">
                <a:latin typeface="Times New Roman" panose="02020603050405020304" pitchFamily="18" charset="0"/>
                <a:cs typeface="Times New Roman" panose="02020603050405020304" pitchFamily="18" charset="0"/>
              </a:rPr>
              <a:t>p–</a:t>
            </a:r>
            <a:r>
              <a:rPr lang="en-AU" dirty="0">
                <a:latin typeface="Times New Roman" panose="02020603050405020304" pitchFamily="18" charset="0"/>
                <a:cs typeface="Times New Roman" panose="02020603050405020304" pitchFamily="18" charset="0"/>
              </a:rPr>
              <a:t>1)(</a:t>
            </a:r>
            <a:r>
              <a:rPr lang="en-AU" i="1" dirty="0">
                <a:latin typeface="Times New Roman" panose="02020603050405020304" pitchFamily="18" charset="0"/>
                <a:cs typeface="Times New Roman" panose="02020603050405020304" pitchFamily="18" charset="0"/>
              </a:rPr>
              <a:t>q-</a:t>
            </a:r>
            <a:r>
              <a:rPr lang="en-AU" dirty="0">
                <a:latin typeface="Times New Roman" panose="02020603050405020304" pitchFamily="18" charset="0"/>
                <a:cs typeface="Times New Roman" panose="02020603050405020304" pitchFamily="18" charset="0"/>
              </a:rPr>
              <a:t>1)=16</a:t>
            </a:r>
            <a:r>
              <a:rPr lang="en-US" dirty="0">
                <a:latin typeface="Times New Roman" panose="02020603050405020304" pitchFamily="18" charset="0"/>
                <a:cs typeface="Times New Roman" panose="02020603050405020304" pitchFamily="18" charset="0"/>
              </a:rPr>
              <a:t>×</a:t>
            </a:r>
            <a:r>
              <a:rPr lang="en-AU" dirty="0">
                <a:latin typeface="Times New Roman" panose="02020603050405020304" pitchFamily="18" charset="0"/>
                <a:cs typeface="Times New Roman" panose="02020603050405020304" pitchFamily="18" charset="0"/>
              </a:rPr>
              <a:t>10=160</a:t>
            </a:r>
          </a:p>
          <a:p>
            <a:pPr marL="609600" indent="-609600">
              <a:buFontTx/>
              <a:buAutoNum type="arabicPeriod"/>
            </a:pPr>
            <a:r>
              <a:rPr lang="en-AU" dirty="0">
                <a:latin typeface="Times New Roman" panose="02020603050405020304" pitchFamily="18" charset="0"/>
                <a:cs typeface="Times New Roman" panose="02020603050405020304" pitchFamily="18" charset="0"/>
              </a:rPr>
              <a:t>Select:</a:t>
            </a:r>
            <a:r>
              <a:rPr lang="en-AU" i="1" dirty="0">
                <a:latin typeface="Times New Roman" panose="02020603050405020304" pitchFamily="18" charset="0"/>
                <a:cs typeface="Times New Roman" panose="02020603050405020304" pitchFamily="18" charset="0"/>
              </a:rPr>
              <a:t> e</a:t>
            </a:r>
            <a:r>
              <a:rPr lang="en-AU" dirty="0">
                <a:latin typeface="Times New Roman" panose="02020603050405020304" pitchFamily="18" charset="0"/>
                <a:cs typeface="Times New Roman" panose="02020603050405020304" pitchFamily="18" charset="0"/>
              </a:rPr>
              <a:t>=7</a:t>
            </a:r>
          </a:p>
          <a:p>
            <a:pPr marL="609600" indent="-609600">
              <a:buFontTx/>
              <a:buAutoNum type="arabicPeriod"/>
            </a:pPr>
            <a:r>
              <a:rPr lang="en-AU" dirty="0">
                <a:latin typeface="Times New Roman" panose="02020603050405020304" pitchFamily="18" charset="0"/>
                <a:cs typeface="Times New Roman" panose="02020603050405020304" pitchFamily="18" charset="0"/>
              </a:rPr>
              <a:t>Determine d=</a:t>
            </a:r>
            <a:r>
              <a:rPr lang="en-AU" i="1" dirty="0">
                <a:latin typeface="Times New Roman" panose="02020603050405020304" pitchFamily="18" charset="0"/>
                <a:cs typeface="Times New Roman" panose="02020603050405020304" pitchFamily="18" charset="0"/>
              </a:rPr>
              <a:t> </a:t>
            </a:r>
            <a:r>
              <a:rPr lang="en-AU" dirty="0">
                <a:latin typeface="Times New Roman" panose="02020603050405020304" pitchFamily="18" charset="0"/>
                <a:cs typeface="Times New Roman" panose="02020603050405020304" pitchFamily="18" charset="0"/>
              </a:rPr>
              <a:t>23 </a:t>
            </a:r>
          </a:p>
          <a:p>
            <a:pPr marL="609600" indent="-609600">
              <a:buFontTx/>
              <a:buAutoNum type="arabicPeriod"/>
            </a:pPr>
            <a:r>
              <a:rPr lang="en-US" dirty="0">
                <a:latin typeface="Times New Roman" panose="02020603050405020304" pitchFamily="18" charset="0"/>
                <a:cs typeface="Times New Roman" panose="02020603050405020304" pitchFamily="18" charset="0"/>
              </a:rPr>
              <a:t>Publish public key KU={7}</a:t>
            </a:r>
          </a:p>
          <a:p>
            <a:pPr marL="609600" indent="-609600">
              <a:buFontTx/>
              <a:buAutoNum type="arabicPeriod"/>
            </a:pPr>
            <a:r>
              <a:rPr lang="en-US" dirty="0">
                <a:latin typeface="Times New Roman" panose="02020603050405020304" pitchFamily="18" charset="0"/>
                <a:cs typeface="Times New Roman" panose="02020603050405020304" pitchFamily="18" charset="0"/>
              </a:rPr>
              <a:t>Keep secret private key KR={23}</a:t>
            </a:r>
            <a:endParaRPr lang="en-AU" dirty="0">
              <a:latin typeface="Times New Roman" panose="02020603050405020304" pitchFamily="18" charset="0"/>
              <a:cs typeface="Times New Roman" panose="02020603050405020304" pitchFamily="18" charset="0"/>
            </a:endParaRPr>
          </a:p>
          <a:p>
            <a:pPr marL="609600" indent="-609600"/>
            <a:endParaRPr lang="en-A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31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7467600" cy="132556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dirty="0">
                <a:solidFill>
                  <a:schemeClr val="accent1">
                    <a:lumMod val="75000"/>
                  </a:schemeClr>
                </a:solidFill>
                <a:latin typeface="Times New Roman" panose="02020603050405020304" pitchFamily="18" charset="0"/>
                <a:cs typeface="Times New Roman" panose="02020603050405020304" pitchFamily="18" charset="0"/>
              </a:rPr>
              <a:t>RSA</a:t>
            </a:r>
          </a:p>
        </p:txBody>
      </p:sp>
      <p:sp>
        <p:nvSpPr>
          <p:cNvPr id="3" name="Content Placeholder 2"/>
          <p:cNvSpPr txBox="1">
            <a:spLocks/>
          </p:cNvSpPr>
          <p:nvPr/>
        </p:nvSpPr>
        <p:spPr>
          <a:xfrm>
            <a:off x="838200" y="1825625"/>
            <a:ext cx="7467600" cy="4351338"/>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Encryption: The key is used to convert a plain-text to a cypher-text; M′= E (M, k)</a:t>
            </a:r>
          </a:p>
          <a:p>
            <a:r>
              <a:rPr lang="en-US" sz="2400" dirty="0">
                <a:latin typeface="Times New Roman" panose="02020603050405020304" pitchFamily="18" charset="0"/>
                <a:cs typeface="Times New Roman" panose="02020603050405020304" pitchFamily="18" charset="0"/>
              </a:rPr>
              <a:t> M′= (</a:t>
            </a:r>
            <a:r>
              <a:rPr lang="en-US" sz="2400" dirty="0" err="1">
                <a:latin typeface="Times New Roman" panose="02020603050405020304" pitchFamily="18" charset="0"/>
                <a:cs typeface="Times New Roman" panose="02020603050405020304" pitchFamily="18" charset="0"/>
              </a:rPr>
              <a:t>M^e</a:t>
            </a:r>
            <a:r>
              <a:rPr lang="en-US" sz="2400" dirty="0">
                <a:latin typeface="Times New Roman" panose="02020603050405020304" pitchFamily="18" charset="0"/>
                <a:cs typeface="Times New Roman" panose="02020603050405020304" pitchFamily="18" charset="0"/>
              </a:rPr>
              <a:t>) mod n </a:t>
            </a:r>
          </a:p>
          <a:p>
            <a:r>
              <a:rPr lang="en-US" sz="2400" dirty="0">
                <a:latin typeface="Times New Roman" panose="02020603050405020304" pitchFamily="18" charset="0"/>
                <a:cs typeface="Times New Roman" panose="02020603050405020304" pitchFamily="18" charset="0"/>
              </a:rPr>
              <a:t>Decryption: The key is used to convert the cypher-text to the original plain text;</a:t>
            </a:r>
          </a:p>
          <a:p>
            <a:pPr>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M = D (M′, k) = M= (</a:t>
            </a:r>
            <a:r>
              <a:rPr lang="en-US" sz="2400" dirty="0" err="1">
                <a:latin typeface="Times New Roman" panose="02020603050405020304" pitchFamily="18" charset="0"/>
                <a:cs typeface="Times New Roman" panose="02020603050405020304" pitchFamily="18" charset="0"/>
              </a:rPr>
              <a:t>M’^d</a:t>
            </a:r>
            <a:r>
              <a:rPr lang="en-US" sz="2400" dirty="0">
                <a:latin typeface="Times New Roman" panose="02020603050405020304" pitchFamily="18" charset="0"/>
                <a:cs typeface="Times New Roman" panose="02020603050405020304" pitchFamily="18" charset="0"/>
              </a:rPr>
              <a:t>) mod n </a:t>
            </a:r>
          </a:p>
          <a:p>
            <a:pPr>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2269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74914" y="274638"/>
            <a:ext cx="7522029" cy="715962"/>
          </a:xfrm>
          <a:prstGeom prst="rect">
            <a:avLst/>
          </a:prstGeom>
        </p:spPr>
        <p:txBody>
          <a:bodyP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Cryptographic primitives - blockchain</a:t>
            </a:r>
          </a:p>
        </p:txBody>
      </p:sp>
      <p:sp>
        <p:nvSpPr>
          <p:cNvPr id="3" name="Content Placeholder 2"/>
          <p:cNvSpPr txBox="1">
            <a:spLocks/>
          </p:cNvSpPr>
          <p:nvPr/>
        </p:nvSpPr>
        <p:spPr>
          <a:xfrm>
            <a:off x="674913" y="1545773"/>
            <a:ext cx="7522029" cy="5059363"/>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Basic cryptographic primitives behind blockchain</a:t>
            </a:r>
          </a:p>
          <a:p>
            <a:pPr>
              <a:buFont typeface="Arial" panose="020B0604020202020204" pitchFamily="34" charset="0"/>
              <a:buNone/>
            </a:pPr>
            <a:r>
              <a:rPr lang="en-US" dirty="0">
                <a:latin typeface="Times New Roman" panose="02020603050405020304" pitchFamily="18" charset="0"/>
                <a:cs typeface="Times New Roman" panose="02020603050405020304" pitchFamily="18" charset="0"/>
              </a:rPr>
              <a:t>    technology</a:t>
            </a:r>
          </a:p>
          <a:p>
            <a:pPr>
              <a:buFont typeface="Arial" panose="020B0604020202020204" pitchFamily="34" charset="0"/>
              <a:buNone/>
            </a:pPr>
            <a:r>
              <a:rPr lang="en-US" dirty="0">
                <a:latin typeface="Times New Roman" panose="02020603050405020304" pitchFamily="18" charset="0"/>
                <a:cs typeface="Times New Roman" panose="02020603050405020304" pitchFamily="18" charset="0"/>
              </a:rPr>
              <a:t>    – Cryptographically Secure Hash Functions</a:t>
            </a:r>
          </a:p>
          <a:p>
            <a:pPr>
              <a:buFont typeface="Arial" panose="020B0604020202020204" pitchFamily="34" charset="0"/>
              <a:buNone/>
            </a:pPr>
            <a:r>
              <a:rPr lang="en-US" dirty="0">
                <a:latin typeface="Times New Roman" panose="02020603050405020304" pitchFamily="18" charset="0"/>
                <a:cs typeface="Times New Roman" panose="02020603050405020304" pitchFamily="18" charset="0"/>
              </a:rPr>
              <a:t>    – Digital Signature</a:t>
            </a:r>
          </a:p>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Hash Function: </a:t>
            </a:r>
            <a:r>
              <a:rPr lang="en-US" dirty="0">
                <a:latin typeface="Times New Roman" panose="02020603050405020304" pitchFamily="18" charset="0"/>
                <a:cs typeface="Times New Roman" panose="02020603050405020304" pitchFamily="18" charset="0"/>
              </a:rPr>
              <a:t>Used to connect the “</a:t>
            </a:r>
            <a:r>
              <a:rPr lang="en-US" b="1" dirty="0">
                <a:latin typeface="Times New Roman" panose="02020603050405020304" pitchFamily="18" charset="0"/>
                <a:cs typeface="Times New Roman" panose="02020603050405020304" pitchFamily="18" charset="0"/>
              </a:rPr>
              <a:t>blocks”</a:t>
            </a:r>
            <a:r>
              <a:rPr lang="en-US" dirty="0">
                <a:latin typeface="Times New Roman" panose="02020603050405020304" pitchFamily="18" charset="0"/>
                <a:cs typeface="Times New Roman" panose="02020603050405020304" pitchFamily="18" charset="0"/>
              </a:rPr>
              <a:t> in a</a:t>
            </a:r>
          </a:p>
          <a:p>
            <a:pPr>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chain</a:t>
            </a:r>
            <a:r>
              <a:rPr lang="en-US" dirty="0">
                <a:latin typeface="Times New Roman" panose="02020603050405020304" pitchFamily="18" charset="0"/>
                <a:cs typeface="Times New Roman" panose="02020603050405020304" pitchFamily="18" charset="0"/>
              </a:rPr>
              <a:t>” in a </a:t>
            </a:r>
            <a:r>
              <a:rPr lang="en-US" b="1" dirty="0">
                <a:latin typeface="Times New Roman" panose="02020603050405020304" pitchFamily="18" charset="0"/>
                <a:cs typeface="Times New Roman" panose="02020603050405020304" pitchFamily="18" charset="0"/>
              </a:rPr>
              <a:t>tamper-proof way</a:t>
            </a:r>
          </a:p>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Digital Signature: </a:t>
            </a:r>
            <a:r>
              <a:rPr lang="en-US" dirty="0">
                <a:latin typeface="Times New Roman" panose="02020603050405020304" pitchFamily="18" charset="0"/>
                <a:cs typeface="Times New Roman" panose="02020603050405020304" pitchFamily="18" charset="0"/>
              </a:rPr>
              <a:t>Digitally sign the data so that no one can “</a:t>
            </a:r>
            <a:r>
              <a:rPr lang="en-US" b="1" dirty="0">
                <a:latin typeface="Times New Roman" panose="02020603050405020304" pitchFamily="18" charset="0"/>
                <a:cs typeface="Times New Roman" panose="02020603050405020304" pitchFamily="18" charset="0"/>
              </a:rPr>
              <a:t>deny”</a:t>
            </a:r>
            <a:r>
              <a:rPr lang="en-US" dirty="0">
                <a:latin typeface="Times New Roman" panose="02020603050405020304" pitchFamily="18" charset="0"/>
                <a:cs typeface="Times New Roman" panose="02020603050405020304" pitchFamily="18" charset="0"/>
              </a:rPr>
              <a:t> about their own activities. Also, others can check whether it is authentic.</a:t>
            </a:r>
          </a:p>
        </p:txBody>
      </p:sp>
    </p:spTree>
    <p:extLst>
      <p:ext uri="{BB962C8B-B14F-4D97-AF65-F5344CB8AC3E}">
        <p14:creationId xmlns:p14="http://schemas.microsoft.com/office/powerpoint/2010/main" val="3135096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2514" y="274638"/>
            <a:ext cx="8229600" cy="1031648"/>
          </a:xfrm>
          <a:prstGeom prst="rect">
            <a:avLst/>
          </a:prstGeom>
        </p:spPr>
        <p:txBody>
          <a:bodyPr>
            <a:normAutofit fontScale="5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br>
              <a:rPr lang="en-US" sz="2400" dirty="0">
                <a:solidFill>
                  <a:schemeClr val="accent1">
                    <a:lumMod val="75000"/>
                  </a:schemeClr>
                </a:solidFill>
                <a:latin typeface="Times New Roman" panose="02020603050405020304" pitchFamily="18" charset="0"/>
                <a:cs typeface="Times New Roman" panose="02020603050405020304" pitchFamily="18" charset="0"/>
              </a:rPr>
            </a:br>
            <a:r>
              <a:rPr lang="en-US" sz="6900" b="1" dirty="0">
                <a:solidFill>
                  <a:schemeClr val="accent1">
                    <a:lumMod val="75000"/>
                  </a:schemeClr>
                </a:solidFill>
                <a:latin typeface="Times New Roman" panose="02020603050405020304" pitchFamily="18" charset="0"/>
                <a:cs typeface="Times New Roman" panose="02020603050405020304" pitchFamily="18" charset="0"/>
              </a:rPr>
              <a:t>Cryptographic Hash Functions</a:t>
            </a:r>
            <a:br>
              <a:rPr lang="en-US" sz="6900" dirty="0">
                <a:solidFill>
                  <a:schemeClr val="accent1">
                    <a:lumMod val="75000"/>
                  </a:schemeClr>
                </a:solidFill>
                <a:latin typeface="Times New Roman" panose="02020603050405020304" pitchFamily="18" charset="0"/>
                <a:cs typeface="Times New Roman" panose="02020603050405020304" pitchFamily="18" charset="0"/>
              </a:rPr>
            </a:br>
            <a:endParaRPr lang="en-US" sz="69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522514" y="1665515"/>
            <a:ext cx="8229600" cy="4983163"/>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Takes any arbitrarily sized string as input</a:t>
            </a:r>
          </a:p>
          <a:p>
            <a:pPr algn="just">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Input M: The message</a:t>
            </a:r>
          </a:p>
          <a:p>
            <a:pPr algn="just"/>
            <a:r>
              <a:rPr lang="en-US" sz="2400" dirty="0">
                <a:latin typeface="Times New Roman" panose="02020603050405020304" pitchFamily="18" charset="0"/>
                <a:cs typeface="Times New Roman" panose="02020603050405020304" pitchFamily="18" charset="0"/>
              </a:rPr>
              <a:t> Fixed size output (We typically use 256 bits in Blockchain)</a:t>
            </a:r>
          </a:p>
          <a:p>
            <a:pPr algn="just"/>
            <a:r>
              <a:rPr lang="en-US" sz="2400" dirty="0">
                <a:latin typeface="Times New Roman" panose="02020603050405020304" pitchFamily="18" charset="0"/>
                <a:cs typeface="Times New Roman" panose="02020603050405020304" pitchFamily="18" charset="0"/>
              </a:rPr>
              <a:t>Output H(M): We call this as the message digest.</a:t>
            </a:r>
          </a:p>
          <a:p>
            <a:pPr algn="just"/>
            <a:r>
              <a:rPr lang="en-US" sz="2400" dirty="0">
                <a:latin typeface="Times New Roman" panose="02020603050405020304" pitchFamily="18" charset="0"/>
                <a:cs typeface="Times New Roman" panose="02020603050405020304" pitchFamily="18" charset="0"/>
              </a:rPr>
              <a:t> Efficiently computable</a:t>
            </a:r>
          </a:p>
        </p:txBody>
      </p:sp>
    </p:spTree>
    <p:extLst>
      <p:ext uri="{BB962C8B-B14F-4D97-AF65-F5344CB8AC3E}">
        <p14:creationId xmlns:p14="http://schemas.microsoft.com/office/powerpoint/2010/main" val="1944023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6571" y="274638"/>
            <a:ext cx="8229600" cy="944562"/>
          </a:xfrm>
          <a:prstGeom prst="rect">
            <a:avLst/>
          </a:prstGeom>
        </p:spPr>
        <p:txBody>
          <a:bodyPr>
            <a:normAutofit fontScale="6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br>
              <a:rPr lang="en-US" dirty="0">
                <a:latin typeface="Times New Roman" panose="02020603050405020304" pitchFamily="18" charset="0"/>
                <a:cs typeface="Times New Roman" panose="02020603050405020304" pitchFamily="18" charset="0"/>
              </a:rPr>
            </a:br>
            <a:r>
              <a:rPr lang="en-US" sz="4000" b="1" dirty="0">
                <a:solidFill>
                  <a:schemeClr val="accent1">
                    <a:lumMod val="75000"/>
                  </a:schemeClr>
                </a:solidFill>
                <a:latin typeface="Times New Roman" panose="02020603050405020304" pitchFamily="18" charset="0"/>
                <a:cs typeface="Times New Roman" panose="02020603050405020304" pitchFamily="18" charset="0"/>
              </a:rPr>
              <a:t>Cryptographic Hash Functions: Properties</a:t>
            </a:r>
            <a:br>
              <a:rPr lang="en-US" dirty="0">
                <a:solidFill>
                  <a:schemeClr val="accent1">
                    <a:lumMod val="75000"/>
                  </a:schemeClr>
                </a:solidFill>
                <a:latin typeface="Times New Roman" panose="02020603050405020304" pitchFamily="18" charset="0"/>
                <a:cs typeface="Times New Roman" panose="02020603050405020304" pitchFamily="18" charset="0"/>
              </a:rPr>
            </a:b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250371" y="1447800"/>
            <a:ext cx="8382000" cy="43434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pPr>
            <a:r>
              <a:rPr lang="en-US" b="1" dirty="0">
                <a:latin typeface="Times New Roman" panose="02020603050405020304" pitchFamily="18" charset="0"/>
                <a:cs typeface="Times New Roman" panose="02020603050405020304" pitchFamily="18" charset="0"/>
              </a:rPr>
              <a:t>Deterministic</a:t>
            </a:r>
          </a:p>
          <a:p>
            <a:pPr>
              <a:spcBef>
                <a:spcPts val="0"/>
              </a:spcBef>
              <a:buFont typeface="Arial" panose="020B0604020202020204" pitchFamily="34" charset="0"/>
              <a:buNone/>
            </a:pPr>
            <a:r>
              <a:rPr lang="en-US" dirty="0">
                <a:latin typeface="Times New Roman" panose="02020603050405020304" pitchFamily="18" charset="0"/>
                <a:cs typeface="Times New Roman" panose="02020603050405020304" pitchFamily="18" charset="0"/>
              </a:rPr>
              <a:t>      Always yields identical hash value for identical input data</a:t>
            </a:r>
          </a:p>
          <a:p>
            <a:pPr>
              <a:spcBef>
                <a:spcPts val="0"/>
              </a:spcBef>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a:spcBef>
                <a:spcPts val="0"/>
              </a:spcBef>
            </a:pPr>
            <a:r>
              <a:rPr lang="en-US" b="1" dirty="0">
                <a:latin typeface="Times New Roman" panose="02020603050405020304" pitchFamily="18" charset="0"/>
                <a:cs typeface="Times New Roman" panose="02020603050405020304" pitchFamily="18" charset="0"/>
              </a:rPr>
              <a:t>Collision-Free</a:t>
            </a:r>
          </a:p>
          <a:p>
            <a:pPr>
              <a:spcBef>
                <a:spcPts val="0"/>
              </a:spcBef>
              <a:buFont typeface="Arial" panose="020B0604020202020204" pitchFamily="34" charset="0"/>
              <a:buNone/>
            </a:pPr>
            <a:r>
              <a:rPr lang="en-US" dirty="0">
                <a:latin typeface="Times New Roman" panose="02020603050405020304" pitchFamily="18" charset="0"/>
                <a:cs typeface="Times New Roman" panose="02020603050405020304" pitchFamily="18" charset="0"/>
              </a:rPr>
              <a:t>      If two messages are different, then their digests also differ</a:t>
            </a:r>
          </a:p>
          <a:p>
            <a:pPr>
              <a:spcBef>
                <a:spcPts val="0"/>
              </a:spcBef>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a:spcBef>
                <a:spcPts val="0"/>
              </a:spcBef>
              <a:buFont typeface="Arial" panose="020B0604020202020204" pitchFamily="34" charset="0"/>
              <a:buNone/>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Hiding : </a:t>
            </a:r>
            <a:r>
              <a:rPr lang="en-US" dirty="0">
                <a:latin typeface="Times New Roman" panose="02020603050405020304" pitchFamily="18" charset="0"/>
                <a:cs typeface="Times New Roman" panose="02020603050405020304" pitchFamily="18" charset="0"/>
              </a:rPr>
              <a:t>Hide the original message; remember about the avalanche  effect</a:t>
            </a:r>
          </a:p>
          <a:p>
            <a:pPr>
              <a:spcBef>
                <a:spcPts val="0"/>
              </a:spcBef>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a:spcBef>
                <a:spcPts val="0"/>
              </a:spcBef>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Puzzle-friendly : </a:t>
            </a:r>
            <a:r>
              <a:rPr lang="en-US" dirty="0">
                <a:latin typeface="Times New Roman" panose="02020603050405020304" pitchFamily="18" charset="0"/>
                <a:cs typeface="Times New Roman" panose="02020603050405020304" pitchFamily="18" charset="0"/>
              </a:rPr>
              <a:t>Given X and Y, find out k such that Y = H(X|| k) - used to  </a:t>
            </a:r>
            <a:r>
              <a:rPr lang="en-US" b="1" dirty="0">
                <a:latin typeface="Times New Roman" panose="02020603050405020304" pitchFamily="18" charset="0"/>
                <a:cs typeface="Times New Roman" panose="02020603050405020304" pitchFamily="18" charset="0"/>
              </a:rPr>
              <a:t>solve the mining puzzle in Bitcoin Proof of Work</a:t>
            </a:r>
          </a:p>
          <a:p>
            <a:pPr>
              <a:spcBef>
                <a:spcPts val="0"/>
              </a:spcBef>
            </a:pPr>
            <a:endParaRPr lang="en-US" b="1" dirty="0">
              <a:solidFill>
                <a:schemeClr val="accent6">
                  <a:lumMod val="50000"/>
                </a:schemeClr>
              </a:solidFill>
              <a:latin typeface="Times New Roman" panose="02020603050405020304" pitchFamily="18" charset="0"/>
              <a:cs typeface="Times New Roman" panose="02020603050405020304" pitchFamily="18" charset="0"/>
            </a:endParaRPr>
          </a:p>
          <a:p>
            <a:pPr>
              <a:spcBef>
                <a:spcPts val="0"/>
              </a:spcBef>
            </a:pPr>
            <a:r>
              <a:rPr lang="en-US" b="1" dirty="0">
                <a:solidFill>
                  <a:schemeClr val="accent1">
                    <a:lumMod val="75000"/>
                  </a:schemeClr>
                </a:solidFill>
                <a:latin typeface="Times New Roman" panose="02020603050405020304" pitchFamily="18" charset="0"/>
                <a:cs typeface="Times New Roman" panose="02020603050405020304" pitchFamily="18" charset="0"/>
              </a:rPr>
              <a:t>http://www.blockchain-basics.com/HashFunctions.html</a:t>
            </a:r>
          </a:p>
        </p:txBody>
      </p:sp>
    </p:spTree>
    <p:extLst>
      <p:ext uri="{BB962C8B-B14F-4D97-AF65-F5344CB8AC3E}">
        <p14:creationId xmlns:p14="http://schemas.microsoft.com/office/powerpoint/2010/main" val="323125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19087" y="1883229"/>
            <a:ext cx="7735712" cy="4729162"/>
          </a:xfrm>
          <a:prstGeom prst="rect">
            <a:avLst/>
          </a:prstGeom>
        </p:spPr>
      </p:pic>
      <p:sp>
        <p:nvSpPr>
          <p:cNvPr id="5" name="Rectangle 4"/>
          <p:cNvSpPr/>
          <p:nvPr/>
        </p:nvSpPr>
        <p:spPr>
          <a:xfrm>
            <a:off x="6128657" y="1883229"/>
            <a:ext cx="2126142" cy="3188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 name="Title 1"/>
          <p:cNvSpPr>
            <a:spLocks noGrp="1"/>
          </p:cNvSpPr>
          <p:nvPr>
            <p:ph type="title"/>
          </p:nvPr>
        </p:nvSpPr>
        <p:spPr>
          <a:xfrm>
            <a:off x="628650" y="365126"/>
            <a:ext cx="7886700" cy="679903"/>
          </a:xfrm>
        </p:spPr>
        <p:txBody>
          <a:bodyPr>
            <a:normAutofit/>
          </a:bodyPr>
          <a:lstStyle/>
          <a:p>
            <a:r>
              <a:rPr lang="en-GB" sz="2400" dirty="0">
                <a:solidFill>
                  <a:schemeClr val="accent1">
                    <a:lumMod val="75000"/>
                  </a:schemeClr>
                </a:solidFill>
                <a:latin typeface="Times New Roman" panose="02020603050405020304" pitchFamily="18" charset="0"/>
                <a:cs typeface="Times New Roman" panose="02020603050405020304" pitchFamily="18" charset="0"/>
              </a:rPr>
              <a:t>No two data will have a same hash value.</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1413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8651" y="1219201"/>
            <a:ext cx="8014606" cy="3929743"/>
          </a:xfrm>
          <a:prstGeom prst="rect">
            <a:avLst/>
          </a:prstGeom>
        </p:spPr>
      </p:pic>
    </p:spTree>
    <p:extLst>
      <p:ext uri="{BB962C8B-B14F-4D97-AF65-F5344CB8AC3E}">
        <p14:creationId xmlns:p14="http://schemas.microsoft.com/office/powerpoint/2010/main" val="391326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a:solidFill>
                  <a:schemeClr val="accent1">
                    <a:lumMod val="75000"/>
                  </a:schemeClr>
                </a:solidFill>
                <a:latin typeface="Times New Roman" panose="02020603050405020304" pitchFamily="18" charset="0"/>
                <a:cs typeface="Times New Roman" panose="02020603050405020304" pitchFamily="18" charset="0"/>
              </a:rPr>
              <a:t>By sending Hash as input, we cannot get the original data.</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715686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solidFill>
                  <a:schemeClr val="accent1">
                    <a:lumMod val="75000"/>
                  </a:schemeClr>
                </a:solidFill>
                <a:latin typeface="Times New Roman" panose="02020603050405020304" pitchFamily="18" charset="0"/>
                <a:cs typeface="Times New Roman" panose="02020603050405020304" pitchFamily="18" charset="0"/>
              </a:rPr>
              <a:t>Same data, we will get the same Hash.</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4093768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528" y="851892"/>
            <a:ext cx="6172200" cy="422672"/>
          </a:xfrm>
        </p:spPr>
        <p:txBody>
          <a:bodyPr>
            <a:normAutofit fontScale="90000"/>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Hash functions</a:t>
            </a:r>
          </a:p>
        </p:txBody>
      </p:sp>
      <p:sp>
        <p:nvSpPr>
          <p:cNvPr id="3" name="Content Placeholder 2"/>
          <p:cNvSpPr>
            <a:spLocks noGrp="1"/>
          </p:cNvSpPr>
          <p:nvPr>
            <p:ph idx="1"/>
          </p:nvPr>
        </p:nvSpPr>
        <p:spPr>
          <a:xfrm>
            <a:off x="881742" y="1651908"/>
            <a:ext cx="7794171" cy="4229100"/>
          </a:xfrm>
        </p:spPr>
        <p:txBody>
          <a:bodyPr>
            <a:normAutofit/>
          </a:bodyPr>
          <a:lstStyle/>
          <a:p>
            <a:pPr algn="just"/>
            <a:r>
              <a:rPr lang="en-US" sz="2000" dirty="0">
                <a:latin typeface="Times New Roman" panose="02020603050405020304" pitchFamily="18" charset="0"/>
                <a:cs typeface="Times New Roman" panose="02020603050405020304" pitchFamily="18" charset="0"/>
              </a:rPr>
              <a:t>Hash functions are used to create </a:t>
            </a:r>
            <a:r>
              <a:rPr lang="en-US" sz="2000" b="1" dirty="0">
                <a:latin typeface="Times New Roman" panose="02020603050405020304" pitchFamily="18" charset="0"/>
                <a:cs typeface="Times New Roman" panose="02020603050405020304" pitchFamily="18" charset="0"/>
              </a:rPr>
              <a:t>fixed-length</a:t>
            </a:r>
            <a:r>
              <a:rPr lang="en-US" sz="2000" dirty="0">
                <a:latin typeface="Times New Roman" panose="02020603050405020304" pitchFamily="18" charset="0"/>
                <a:cs typeface="Times New Roman" panose="02020603050405020304" pitchFamily="18" charset="0"/>
              </a:rPr>
              <a:t> digests of </a:t>
            </a:r>
            <a:r>
              <a:rPr lang="en-US" sz="2000" b="1" dirty="0">
                <a:latin typeface="Times New Roman" panose="02020603050405020304" pitchFamily="18" charset="0"/>
                <a:cs typeface="Times New Roman" panose="02020603050405020304" pitchFamily="18" charset="0"/>
              </a:rPr>
              <a:t>arbitrarily-long input </a:t>
            </a:r>
            <a:r>
              <a:rPr lang="en-US" sz="2000" dirty="0">
                <a:latin typeface="Times New Roman" panose="02020603050405020304" pitchFamily="18" charset="0"/>
                <a:cs typeface="Times New Roman" panose="02020603050405020304" pitchFamily="18" charset="0"/>
              </a:rPr>
              <a:t>strings. </a:t>
            </a:r>
          </a:p>
          <a:p>
            <a:pPr algn="just"/>
            <a:r>
              <a:rPr lang="en-US" sz="2000" dirty="0">
                <a:latin typeface="Times New Roman" panose="02020603050405020304" pitchFamily="18" charset="0"/>
                <a:cs typeface="Times New Roman" panose="02020603050405020304" pitchFamily="18" charset="0"/>
              </a:rPr>
              <a:t>Hash functions </a:t>
            </a:r>
            <a:r>
              <a:rPr lang="en-US" sz="2000" b="1" dirty="0">
                <a:latin typeface="Times New Roman" panose="02020603050405020304" pitchFamily="18" charset="0"/>
                <a:cs typeface="Times New Roman" panose="02020603050405020304" pitchFamily="18" charset="0"/>
              </a:rPr>
              <a:t>are keyless</a:t>
            </a:r>
            <a:r>
              <a:rPr lang="en-US" sz="2000" dirty="0">
                <a:latin typeface="Times New Roman" panose="02020603050405020304" pitchFamily="18" charset="0"/>
                <a:cs typeface="Times New Roman" panose="02020603050405020304" pitchFamily="18" charset="0"/>
              </a:rPr>
              <a:t>, and they provide the data </a:t>
            </a:r>
            <a:r>
              <a:rPr lang="en-US" sz="2000" b="1" dirty="0">
                <a:latin typeface="Times New Roman" panose="02020603050405020304" pitchFamily="18" charset="0"/>
                <a:cs typeface="Times New Roman" panose="02020603050405020304" pitchFamily="18" charset="0"/>
              </a:rPr>
              <a:t>integrity service. </a:t>
            </a:r>
          </a:p>
          <a:p>
            <a:pPr algn="just"/>
            <a:r>
              <a:rPr lang="en-US" sz="2000" dirty="0">
                <a:latin typeface="Times New Roman" panose="02020603050405020304" pitchFamily="18" charset="0"/>
                <a:cs typeface="Times New Roman" panose="02020603050405020304" pitchFamily="18" charset="0"/>
              </a:rPr>
              <a:t>They are usually built using iterated and dedicated hash function construction techniques. Various families of hash functions are available, such as </a:t>
            </a:r>
            <a:r>
              <a:rPr lang="en-US" sz="2000" b="1" dirty="0">
                <a:latin typeface="Times New Roman" panose="02020603050405020304" pitchFamily="18" charset="0"/>
                <a:cs typeface="Times New Roman" panose="02020603050405020304" pitchFamily="18" charset="0"/>
              </a:rPr>
              <a:t>MD, SHA-1, SHA-2, SHA-3, RIPEMD, and Whirlpool. </a:t>
            </a:r>
          </a:p>
          <a:p>
            <a:pPr algn="just"/>
            <a:r>
              <a:rPr lang="en-US" sz="2000" dirty="0">
                <a:latin typeface="Times New Roman" panose="02020603050405020304" pitchFamily="18" charset="0"/>
                <a:cs typeface="Times New Roman" panose="02020603050405020304" pitchFamily="18" charset="0"/>
              </a:rPr>
              <a:t>Hash functions are commonly used for </a:t>
            </a:r>
            <a:r>
              <a:rPr lang="en-US" sz="2000" b="1" dirty="0">
                <a:latin typeface="Times New Roman" panose="02020603050405020304" pitchFamily="18" charset="0"/>
                <a:cs typeface="Times New Roman" panose="02020603050405020304" pitchFamily="18" charset="0"/>
              </a:rPr>
              <a:t>digital signatures and Message Authentication Codes (MACs), such as HMACs.</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They have 3 security properties </a:t>
            </a:r>
          </a:p>
          <a:p>
            <a:pPr lvl="1"/>
            <a:r>
              <a:rPr lang="en-US" sz="2000" b="1" dirty="0">
                <a:solidFill>
                  <a:srgbClr val="00B0F0"/>
                </a:solidFill>
                <a:latin typeface="Times New Roman" panose="02020603050405020304" pitchFamily="18" charset="0"/>
                <a:cs typeface="Times New Roman" panose="02020603050405020304" pitchFamily="18" charset="0"/>
              </a:rPr>
              <a:t> </a:t>
            </a:r>
            <a:r>
              <a:rPr lang="en-US" sz="2000" b="1" dirty="0" err="1">
                <a:solidFill>
                  <a:srgbClr val="00B0F0"/>
                </a:solidFill>
                <a:latin typeface="Times New Roman" panose="02020603050405020304" pitchFamily="18" charset="0"/>
                <a:cs typeface="Times New Roman" panose="02020603050405020304" pitchFamily="18" charset="0"/>
              </a:rPr>
              <a:t>preimage</a:t>
            </a:r>
            <a:r>
              <a:rPr lang="en-US" sz="2000" b="1" dirty="0">
                <a:solidFill>
                  <a:srgbClr val="00B0F0"/>
                </a:solidFill>
                <a:latin typeface="Times New Roman" panose="02020603050405020304" pitchFamily="18" charset="0"/>
                <a:cs typeface="Times New Roman" panose="02020603050405020304" pitchFamily="18" charset="0"/>
              </a:rPr>
              <a:t> resistance</a:t>
            </a:r>
          </a:p>
          <a:p>
            <a:pPr lvl="1"/>
            <a:r>
              <a:rPr lang="en-US" sz="2000" b="1" dirty="0">
                <a:solidFill>
                  <a:srgbClr val="00B0F0"/>
                </a:solidFill>
                <a:latin typeface="Times New Roman" panose="02020603050405020304" pitchFamily="18" charset="0"/>
                <a:cs typeface="Times New Roman" panose="02020603050405020304" pitchFamily="18" charset="0"/>
              </a:rPr>
              <a:t>second </a:t>
            </a:r>
            <a:r>
              <a:rPr lang="en-US" sz="2000" b="1" dirty="0" err="1">
                <a:solidFill>
                  <a:srgbClr val="00B0F0"/>
                </a:solidFill>
                <a:latin typeface="Times New Roman" panose="02020603050405020304" pitchFamily="18" charset="0"/>
                <a:cs typeface="Times New Roman" panose="02020603050405020304" pitchFamily="18" charset="0"/>
              </a:rPr>
              <a:t>preimage</a:t>
            </a:r>
            <a:r>
              <a:rPr lang="en-US" sz="2000" b="1" dirty="0">
                <a:solidFill>
                  <a:srgbClr val="00B0F0"/>
                </a:solidFill>
                <a:latin typeface="Times New Roman" panose="02020603050405020304" pitchFamily="18" charset="0"/>
                <a:cs typeface="Times New Roman" panose="02020603050405020304" pitchFamily="18" charset="0"/>
              </a:rPr>
              <a:t> resistance and </a:t>
            </a:r>
          </a:p>
          <a:p>
            <a:pPr lvl="1"/>
            <a:r>
              <a:rPr lang="en-US" sz="2000" b="1" dirty="0">
                <a:solidFill>
                  <a:srgbClr val="00B0F0"/>
                </a:solidFill>
                <a:latin typeface="Times New Roman" panose="02020603050405020304" pitchFamily="18" charset="0"/>
                <a:cs typeface="Times New Roman" panose="02020603050405020304" pitchFamily="18" charset="0"/>
              </a:rPr>
              <a:t>collision resistance</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9788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86" y="747543"/>
            <a:ext cx="6172200" cy="422672"/>
          </a:xfrm>
        </p:spPr>
        <p:txBody>
          <a:bodyPr>
            <a:normAutofit fontScale="90000"/>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Hash functions</a:t>
            </a:r>
          </a:p>
        </p:txBody>
      </p:sp>
      <p:sp>
        <p:nvSpPr>
          <p:cNvPr id="3" name="Content Placeholder 2"/>
          <p:cNvSpPr>
            <a:spLocks noGrp="1"/>
          </p:cNvSpPr>
          <p:nvPr>
            <p:ph idx="1"/>
          </p:nvPr>
        </p:nvSpPr>
        <p:spPr>
          <a:xfrm>
            <a:off x="522513" y="1543051"/>
            <a:ext cx="7968343" cy="3908822"/>
          </a:xfrm>
        </p:spPr>
        <p:txBody>
          <a:bodyPr>
            <a:noAutofit/>
          </a:bodyPr>
          <a:lstStyle/>
          <a:p>
            <a:pPr algn="just"/>
            <a:r>
              <a:rPr lang="en-US" sz="2400" dirty="0">
                <a:latin typeface="Times New Roman" panose="02020603050405020304" pitchFamily="18" charset="0"/>
                <a:cs typeface="Times New Roman" panose="02020603050405020304" pitchFamily="18" charset="0"/>
              </a:rPr>
              <a:t>It is Easy to compute</a:t>
            </a:r>
          </a:p>
          <a:p>
            <a:pPr algn="just"/>
            <a:r>
              <a:rPr lang="en-US" sz="2400" b="1" dirty="0" err="1">
                <a:solidFill>
                  <a:srgbClr val="00B0F0"/>
                </a:solidFill>
                <a:latin typeface="Times New Roman" panose="02020603050405020304" pitchFamily="18" charset="0"/>
                <a:cs typeface="Times New Roman" panose="02020603050405020304" pitchFamily="18" charset="0"/>
              </a:rPr>
              <a:t>Preimage</a:t>
            </a:r>
            <a:r>
              <a:rPr lang="en-US" sz="2400" b="1" dirty="0">
                <a:solidFill>
                  <a:srgbClr val="00B0F0"/>
                </a:solidFill>
                <a:latin typeface="Times New Roman" panose="02020603050405020304" pitchFamily="18" charset="0"/>
                <a:cs typeface="Times New Roman" panose="02020603050405020304" pitchFamily="18" charset="0"/>
              </a:rPr>
              <a:t> resistance: </a:t>
            </a:r>
            <a:r>
              <a:rPr lang="en-US" sz="2400" dirty="0">
                <a:latin typeface="Times New Roman" panose="02020603050405020304" pitchFamily="18" charset="0"/>
                <a:cs typeface="Times New Roman" panose="02020603050405020304" pitchFamily="18" charset="0"/>
              </a:rPr>
              <a:t>h(x) = y;  h is the hash function, x is the input, and y is the hash. </a:t>
            </a:r>
          </a:p>
          <a:p>
            <a:pPr algn="just"/>
            <a:r>
              <a:rPr lang="en-US" sz="2400" dirty="0">
                <a:latin typeface="Times New Roman" panose="02020603050405020304" pitchFamily="18" charset="0"/>
                <a:cs typeface="Times New Roman" panose="02020603050405020304" pitchFamily="18" charset="0"/>
              </a:rPr>
              <a:t>The first security property requires that y cannot be reverse-computed to x. </a:t>
            </a:r>
            <a:r>
              <a:rPr lang="en-US" sz="2400" b="1" dirty="0">
                <a:latin typeface="Times New Roman" panose="02020603050405020304" pitchFamily="18" charset="0"/>
                <a:cs typeface="Times New Roman" panose="02020603050405020304" pitchFamily="18" charset="0"/>
              </a:rPr>
              <a:t>x is considered a </a:t>
            </a:r>
            <a:r>
              <a:rPr lang="en-US" sz="2400" b="1" dirty="0" err="1">
                <a:latin typeface="Times New Roman" panose="02020603050405020304" pitchFamily="18" charset="0"/>
                <a:cs typeface="Times New Roman" panose="02020603050405020304" pitchFamily="18" charset="0"/>
              </a:rPr>
              <a:t>preimage</a:t>
            </a:r>
            <a:r>
              <a:rPr lang="en-US" sz="2400" b="1" dirty="0">
                <a:latin typeface="Times New Roman" panose="02020603050405020304" pitchFamily="18" charset="0"/>
                <a:cs typeface="Times New Roman" panose="02020603050405020304" pitchFamily="18" charset="0"/>
              </a:rPr>
              <a:t> of y, </a:t>
            </a:r>
            <a:r>
              <a:rPr lang="en-US" sz="2400" dirty="0">
                <a:latin typeface="Times New Roman" panose="02020603050405020304" pitchFamily="18" charset="0"/>
                <a:cs typeface="Times New Roman" panose="02020603050405020304" pitchFamily="18" charset="0"/>
              </a:rPr>
              <a:t>This is also called a </a:t>
            </a:r>
            <a:r>
              <a:rPr lang="en-US" sz="2400" b="1" dirty="0">
                <a:latin typeface="Times New Roman" panose="02020603050405020304" pitchFamily="18" charset="0"/>
                <a:cs typeface="Times New Roman" panose="02020603050405020304" pitchFamily="18" charset="0"/>
              </a:rPr>
              <a:t>one-way </a:t>
            </a:r>
            <a:r>
              <a:rPr lang="en-US" sz="2400" dirty="0">
                <a:latin typeface="Times New Roman" panose="02020603050405020304" pitchFamily="18" charset="0"/>
                <a:cs typeface="Times New Roman" panose="02020603050405020304" pitchFamily="18" charset="0"/>
              </a:rPr>
              <a:t>property.</a:t>
            </a:r>
          </a:p>
          <a:p>
            <a:pPr algn="just"/>
            <a:r>
              <a:rPr lang="en-US" sz="2400" b="1" dirty="0">
                <a:solidFill>
                  <a:srgbClr val="00B0F0"/>
                </a:solidFill>
                <a:latin typeface="Times New Roman" panose="02020603050405020304" pitchFamily="18" charset="0"/>
                <a:cs typeface="Times New Roman" panose="02020603050405020304" pitchFamily="18" charset="0"/>
              </a:rPr>
              <a:t>Second </a:t>
            </a:r>
            <a:r>
              <a:rPr lang="en-US" sz="2400" b="1" dirty="0" err="1">
                <a:solidFill>
                  <a:srgbClr val="00B0F0"/>
                </a:solidFill>
                <a:latin typeface="Times New Roman" panose="02020603050405020304" pitchFamily="18" charset="0"/>
                <a:cs typeface="Times New Roman" panose="02020603050405020304" pitchFamily="18" charset="0"/>
              </a:rPr>
              <a:t>preimage</a:t>
            </a:r>
            <a:r>
              <a:rPr lang="en-US" sz="2400" b="1" dirty="0">
                <a:solidFill>
                  <a:srgbClr val="00B0F0"/>
                </a:solidFill>
                <a:latin typeface="Times New Roman" panose="02020603050405020304" pitchFamily="18" charset="0"/>
                <a:cs typeface="Times New Roman" panose="02020603050405020304" pitchFamily="18" charset="0"/>
              </a:rPr>
              <a:t> resistance: </a:t>
            </a:r>
            <a:r>
              <a:rPr lang="en-US" sz="2400" dirty="0">
                <a:latin typeface="Times New Roman" panose="02020603050405020304" pitchFamily="18" charset="0"/>
                <a:cs typeface="Times New Roman" panose="02020603050405020304" pitchFamily="18" charset="0"/>
              </a:rPr>
              <a:t>given x and h(x), it is almost impossible to find any other message m, where m != x and h(m) = h(x).</a:t>
            </a:r>
          </a:p>
          <a:p>
            <a:pPr algn="just"/>
            <a:r>
              <a:rPr lang="en-US" sz="2400" dirty="0">
                <a:latin typeface="Times New Roman" panose="02020603050405020304" pitchFamily="18" charset="0"/>
                <a:cs typeface="Times New Roman" panose="02020603050405020304" pitchFamily="18" charset="0"/>
              </a:rPr>
              <a:t>This property is also known as </a:t>
            </a:r>
            <a:r>
              <a:rPr lang="en-US" sz="2400" b="1" dirty="0">
                <a:latin typeface="Times New Roman" panose="02020603050405020304" pitchFamily="18" charset="0"/>
                <a:cs typeface="Times New Roman" panose="02020603050405020304" pitchFamily="18" charset="0"/>
              </a:rPr>
              <a:t>weak collision resistance.</a:t>
            </a:r>
          </a:p>
        </p:txBody>
      </p:sp>
    </p:spTree>
    <p:extLst>
      <p:ext uri="{BB962C8B-B14F-4D97-AF65-F5344CB8AC3E}">
        <p14:creationId xmlns:p14="http://schemas.microsoft.com/office/powerpoint/2010/main" val="859991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957" y="1048770"/>
            <a:ext cx="6172200" cy="422672"/>
          </a:xfrm>
        </p:spPr>
        <p:txBody>
          <a:bodyPr>
            <a:normAutofit fontScale="90000"/>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Hash functions</a:t>
            </a:r>
          </a:p>
        </p:txBody>
      </p:sp>
      <p:sp>
        <p:nvSpPr>
          <p:cNvPr id="3" name="Content Placeholder 2"/>
          <p:cNvSpPr>
            <a:spLocks noGrp="1"/>
          </p:cNvSpPr>
          <p:nvPr>
            <p:ph idx="1"/>
          </p:nvPr>
        </p:nvSpPr>
        <p:spPr>
          <a:xfrm>
            <a:off x="1099457" y="1543051"/>
            <a:ext cx="6558643" cy="4456898"/>
          </a:xfrm>
        </p:spPr>
        <p:txBody>
          <a:bodyPr>
            <a:normAutofit/>
          </a:bodyPr>
          <a:lstStyle/>
          <a:p>
            <a:pPr algn="just"/>
            <a:r>
              <a:rPr lang="en-US" b="1" dirty="0">
                <a:solidFill>
                  <a:srgbClr val="00B0F0"/>
                </a:solidFill>
                <a:latin typeface="Times New Roman" panose="02020603050405020304" pitchFamily="18" charset="0"/>
                <a:cs typeface="Times New Roman" panose="02020603050405020304" pitchFamily="18" charset="0"/>
              </a:rPr>
              <a:t>Collision resistance:</a:t>
            </a:r>
            <a:r>
              <a:rPr lang="en-US" dirty="0">
                <a:latin typeface="Times New Roman" panose="02020603050405020304" pitchFamily="18" charset="0"/>
                <a:cs typeface="Times New Roman" panose="02020603050405020304" pitchFamily="18" charset="0"/>
              </a:rPr>
              <a:t> requires</a:t>
            </a:r>
          </a:p>
          <a:p>
            <a:pPr algn="just">
              <a:buNone/>
            </a:pPr>
            <a:r>
              <a:rPr lang="en-US" dirty="0">
                <a:latin typeface="Times New Roman" panose="02020603050405020304" pitchFamily="18" charset="0"/>
                <a:cs typeface="Times New Roman" panose="02020603050405020304" pitchFamily="18" charset="0"/>
              </a:rPr>
              <a:t>    that two  different input </a:t>
            </a:r>
          </a:p>
          <a:p>
            <a:pPr algn="just">
              <a:buNone/>
            </a:pPr>
            <a:r>
              <a:rPr lang="en-US" dirty="0">
                <a:latin typeface="Times New Roman" panose="02020603050405020304" pitchFamily="18" charset="0"/>
                <a:cs typeface="Times New Roman" panose="02020603050405020304" pitchFamily="18" charset="0"/>
              </a:rPr>
              <a:t>    messages should not hash to </a:t>
            </a:r>
          </a:p>
          <a:p>
            <a:pPr algn="just">
              <a:buNone/>
            </a:pPr>
            <a:r>
              <a:rPr lang="en-US" dirty="0">
                <a:latin typeface="Times New Roman" panose="02020603050405020304" pitchFamily="18" charset="0"/>
                <a:cs typeface="Times New Roman" panose="02020603050405020304" pitchFamily="18" charset="0"/>
              </a:rPr>
              <a:t>    the same output. In other</a:t>
            </a:r>
          </a:p>
          <a:p>
            <a:pPr algn="just">
              <a:buNone/>
            </a:pPr>
            <a:r>
              <a:rPr lang="en-US" dirty="0">
                <a:latin typeface="Times New Roman" panose="02020603050405020304" pitchFamily="18" charset="0"/>
                <a:cs typeface="Times New Roman" panose="02020603050405020304" pitchFamily="18" charset="0"/>
              </a:rPr>
              <a:t>    words, h(x) != h(z).</a:t>
            </a:r>
          </a:p>
          <a:p>
            <a:pPr algn="just">
              <a:buNone/>
            </a:pPr>
            <a:r>
              <a:rPr lang="en-US" dirty="0">
                <a:latin typeface="Times New Roman" panose="02020603050405020304" pitchFamily="18" charset="0"/>
                <a:cs typeface="Times New Roman" panose="02020603050405020304" pitchFamily="18" charset="0"/>
              </a:rPr>
              <a:t>    This property is also known </a:t>
            </a:r>
          </a:p>
          <a:p>
            <a:pPr algn="just">
              <a:buNone/>
            </a:pPr>
            <a:r>
              <a:rPr lang="en-US" dirty="0">
                <a:latin typeface="Times New Roman" panose="02020603050405020304" pitchFamily="18" charset="0"/>
                <a:cs typeface="Times New Roman" panose="02020603050405020304" pitchFamily="18" charset="0"/>
              </a:rPr>
              <a:t>    as strong collision resistance. 	</a:t>
            </a:r>
          </a:p>
        </p:txBody>
      </p:sp>
      <p:pic>
        <p:nvPicPr>
          <p:cNvPr id="5" name="Picture 2"/>
          <p:cNvPicPr>
            <a:picLocks noChangeAspect="1" noChangeArrowheads="1"/>
          </p:cNvPicPr>
          <p:nvPr/>
        </p:nvPicPr>
        <p:blipFill>
          <a:blip r:embed="rId2"/>
          <a:srcRect/>
          <a:stretch>
            <a:fillRect/>
          </a:stretch>
        </p:blipFill>
        <p:spPr bwMode="auto">
          <a:xfrm>
            <a:off x="5679622" y="1471442"/>
            <a:ext cx="2743200" cy="4105835"/>
          </a:xfrm>
          <a:prstGeom prst="rect">
            <a:avLst/>
          </a:prstGeom>
          <a:noFill/>
          <a:ln w="9525">
            <a:noFill/>
            <a:miter lim="800000"/>
            <a:headEnd/>
            <a:tailEnd/>
          </a:ln>
          <a:effectLst/>
        </p:spPr>
      </p:pic>
    </p:spTree>
    <p:extLst>
      <p:ext uri="{BB962C8B-B14F-4D97-AF65-F5344CB8AC3E}">
        <p14:creationId xmlns:p14="http://schemas.microsoft.com/office/powerpoint/2010/main" val="251076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785" y="851892"/>
            <a:ext cx="6172200" cy="422672"/>
          </a:xfrm>
        </p:spPr>
        <p:txBody>
          <a:bodyPr>
            <a:noAutofit/>
          </a:bodyPr>
          <a:lstStyle/>
          <a:p>
            <a:r>
              <a:rPr lang="en-US" sz="3600" b="1" dirty="0">
                <a:solidFill>
                  <a:schemeClr val="accent1">
                    <a:lumMod val="75000"/>
                  </a:schemeClr>
                </a:solidFill>
                <a:latin typeface="Times New Roman" panose="02020603050405020304" pitchFamily="18" charset="0"/>
                <a:cs typeface="Times New Roman" panose="02020603050405020304" pitchFamily="18" charset="0"/>
              </a:rPr>
              <a:t>Hash functions</a:t>
            </a:r>
          </a:p>
        </p:txBody>
      </p:sp>
      <p:sp>
        <p:nvSpPr>
          <p:cNvPr id="6" name="Content Placeholder 5"/>
          <p:cNvSpPr>
            <a:spLocks noGrp="1"/>
          </p:cNvSpPr>
          <p:nvPr>
            <p:ph idx="1"/>
          </p:nvPr>
        </p:nvSpPr>
        <p:spPr>
          <a:xfrm>
            <a:off x="838200" y="1543051"/>
            <a:ext cx="7924800" cy="4300665"/>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SHA-0: </a:t>
            </a:r>
            <a:r>
              <a:rPr lang="en-US" dirty="0">
                <a:latin typeface="Times New Roman" panose="02020603050405020304" pitchFamily="18" charset="0"/>
                <a:cs typeface="Times New Roman" panose="02020603050405020304" pitchFamily="18" charset="0"/>
              </a:rPr>
              <a:t>This is a 160-bit function introduced  by NIST in </a:t>
            </a:r>
          </a:p>
          <a:p>
            <a:pPr algn="just">
              <a:buNone/>
            </a:pPr>
            <a:r>
              <a:rPr lang="en-US" dirty="0">
                <a:latin typeface="Times New Roman" panose="02020603050405020304" pitchFamily="18" charset="0"/>
                <a:cs typeface="Times New Roman" panose="02020603050405020304" pitchFamily="18" charset="0"/>
              </a:rPr>
              <a:t>     1993. </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SHA-1: </a:t>
            </a:r>
            <a:r>
              <a:rPr lang="en-US" dirty="0">
                <a:latin typeface="Times New Roman" panose="02020603050405020304" pitchFamily="18" charset="0"/>
                <a:cs typeface="Times New Roman" panose="02020603050405020304" pitchFamily="18" charset="0"/>
              </a:rPr>
              <a:t>was introduced in 1995 by NIST as  a replacement for SHA-0. This is also a 160-bit hash function. SHA-1 is used commonly in SSL and TLS</a:t>
            </a:r>
          </a:p>
          <a:p>
            <a:pPr algn="just">
              <a:buNone/>
            </a:pPr>
            <a:r>
              <a:rPr lang="en-US" dirty="0">
                <a:latin typeface="Times New Roman" panose="02020603050405020304" pitchFamily="18" charset="0"/>
                <a:cs typeface="Times New Roman" panose="02020603050405020304" pitchFamily="18" charset="0"/>
              </a:rPr>
              <a:t>     implementations. </a:t>
            </a:r>
          </a:p>
          <a:p>
            <a:pPr algn="just"/>
            <a:r>
              <a:rPr lang="en-US" b="1" dirty="0">
                <a:latin typeface="Times New Roman" panose="02020603050405020304" pitchFamily="18" charset="0"/>
                <a:cs typeface="Times New Roman" panose="02020603050405020304" pitchFamily="18" charset="0"/>
              </a:rPr>
              <a:t>SHA-2: </a:t>
            </a:r>
            <a:r>
              <a:rPr lang="en-US" dirty="0">
                <a:latin typeface="Times New Roman" panose="02020603050405020304" pitchFamily="18" charset="0"/>
                <a:cs typeface="Times New Roman" panose="02020603050405020304" pitchFamily="18" charset="0"/>
              </a:rPr>
              <a:t>This category includes four functions defined by the number of bits of the hash:  SHA-224, SHA256, SHA-384, and SHA-512.</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SHA-3: </a:t>
            </a:r>
            <a:r>
              <a:rPr lang="en-US" dirty="0">
                <a:latin typeface="Times New Roman" panose="02020603050405020304" pitchFamily="18" charset="0"/>
                <a:cs typeface="Times New Roman" panose="02020603050405020304" pitchFamily="18" charset="0"/>
              </a:rPr>
              <a:t>This is the latest family of SHA functions.</a:t>
            </a:r>
          </a:p>
          <a:p>
            <a:pPr algn="just">
              <a:buNone/>
            </a:pPr>
            <a:r>
              <a:rPr lang="en-US" dirty="0">
                <a:latin typeface="Times New Roman" panose="02020603050405020304" pitchFamily="18" charset="0"/>
                <a:cs typeface="Times New Roman" panose="02020603050405020304" pitchFamily="18" charset="0"/>
              </a:rPr>
              <a:t>     SHA-3-224, SHA-3-256, SHA-3-384, and SHA-3- 512 are members of this family. </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960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636" y="817364"/>
            <a:ext cx="6172200" cy="422672"/>
          </a:xfrm>
        </p:spPr>
        <p:txBody>
          <a:bodyPr>
            <a:normAutofit fontScale="90000"/>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Hash functions</a:t>
            </a:r>
          </a:p>
        </p:txBody>
      </p:sp>
      <p:sp>
        <p:nvSpPr>
          <p:cNvPr id="6" name="Content Placeholder 5"/>
          <p:cNvSpPr>
            <a:spLocks noGrp="1"/>
          </p:cNvSpPr>
          <p:nvPr>
            <p:ph idx="1"/>
          </p:nvPr>
        </p:nvSpPr>
        <p:spPr>
          <a:xfrm>
            <a:off x="1371601" y="1600201"/>
            <a:ext cx="6458009" cy="3599447"/>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RIPEMD: i</a:t>
            </a:r>
            <a:r>
              <a:rPr lang="en-US" dirty="0">
                <a:latin typeface="Times New Roman" panose="02020603050405020304" pitchFamily="18" charset="0"/>
                <a:cs typeface="Times New Roman" panose="02020603050405020304" pitchFamily="18" charset="0"/>
              </a:rPr>
              <a:t>s the acronym for </a:t>
            </a:r>
            <a:r>
              <a:rPr lang="en-US" b="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ACE </a:t>
            </a:r>
            <a:r>
              <a:rPr lang="en-US" b="1"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ntegrity </a:t>
            </a:r>
            <a:r>
              <a:rPr lang="en-US" b="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rimitives </a:t>
            </a:r>
            <a:r>
              <a:rPr lang="en-US" b="1"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valuation </a:t>
            </a:r>
            <a:r>
              <a:rPr lang="en-US" b="1"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essage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igest. It is based on the design ideas used to build MD4.</a:t>
            </a:r>
          </a:p>
          <a:p>
            <a:pPr algn="just"/>
            <a:r>
              <a:rPr lang="en-US" dirty="0">
                <a:latin typeface="Times New Roman" panose="02020603050405020304" pitchFamily="18" charset="0"/>
                <a:cs typeface="Times New Roman" panose="02020603050405020304" pitchFamily="18" charset="0"/>
              </a:rPr>
              <a:t>There are multiple versions of RIPEMD, including      128-bit, 160-bit, 256-bit, and 320-bit.</a:t>
            </a:r>
          </a:p>
          <a:p>
            <a:pPr algn="just"/>
            <a:r>
              <a:rPr lang="en-US" b="1" dirty="0">
                <a:latin typeface="Times New Roman" panose="02020603050405020304" pitchFamily="18" charset="0"/>
                <a:cs typeface="Times New Roman" panose="02020603050405020304" pitchFamily="18" charset="0"/>
              </a:rPr>
              <a:t>Whirlpool: </a:t>
            </a:r>
            <a:r>
              <a:rPr lang="en-US" dirty="0">
                <a:latin typeface="Times New Roman" panose="02020603050405020304" pitchFamily="18" charset="0"/>
                <a:cs typeface="Times New Roman" panose="02020603050405020304" pitchFamily="18" charset="0"/>
              </a:rPr>
              <a:t>This is based on a modified version of  the </a:t>
            </a:r>
            <a:r>
              <a:rPr lang="en-US" dirty="0" err="1">
                <a:latin typeface="Times New Roman" panose="02020603050405020304" pitchFamily="18" charset="0"/>
                <a:cs typeface="Times New Roman" panose="02020603050405020304" pitchFamily="18" charset="0"/>
              </a:rPr>
              <a:t>Rijndael</a:t>
            </a:r>
            <a:r>
              <a:rPr lang="en-US" dirty="0">
                <a:latin typeface="Times New Roman" panose="02020603050405020304" pitchFamily="18" charset="0"/>
                <a:cs typeface="Times New Roman" panose="02020603050405020304" pitchFamily="18" charset="0"/>
              </a:rPr>
              <a:t> cipher known as W. It uses the </a:t>
            </a:r>
            <a:r>
              <a:rPr lang="en-US" dirty="0" err="1">
                <a:latin typeface="Times New Roman" panose="02020603050405020304" pitchFamily="18" charset="0"/>
                <a:cs typeface="Times New Roman" panose="02020603050405020304" pitchFamily="18" charset="0"/>
              </a:rPr>
              <a:t>MiyaguchiPreneel</a:t>
            </a:r>
            <a:r>
              <a:rPr lang="en-US" dirty="0">
                <a:latin typeface="Times New Roman" panose="02020603050405020304" pitchFamily="18" charset="0"/>
                <a:cs typeface="Times New Roman" panose="02020603050405020304" pitchFamily="18" charset="0"/>
              </a:rPr>
              <a:t> compression function, which is a type of one-way function used for the </a:t>
            </a:r>
            <a:r>
              <a:rPr lang="en-US" b="1" dirty="0">
                <a:latin typeface="Times New Roman" panose="02020603050405020304" pitchFamily="18" charset="0"/>
                <a:cs typeface="Times New Roman" panose="02020603050405020304" pitchFamily="18" charset="0"/>
              </a:rPr>
              <a:t>compression of two fixed length inputs into a single fixed-length output.</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0414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57" y="640556"/>
            <a:ext cx="6172200" cy="422672"/>
          </a:xfrm>
        </p:spPr>
        <p:txBody>
          <a:bodyPr>
            <a:noAutofit/>
          </a:bodyPr>
          <a:lstStyle/>
          <a:p>
            <a:r>
              <a:rPr lang="en-US" sz="4000" b="1" dirty="0">
                <a:solidFill>
                  <a:schemeClr val="accent1">
                    <a:lumMod val="75000"/>
                  </a:schemeClr>
                </a:solidFill>
                <a:latin typeface="Times New Roman" panose="02020603050405020304" pitchFamily="18" charset="0"/>
                <a:cs typeface="Times New Roman" panose="02020603050405020304" pitchFamily="18" charset="0"/>
              </a:rPr>
              <a:t>Hash functions</a:t>
            </a:r>
          </a:p>
        </p:txBody>
      </p:sp>
      <p:sp>
        <p:nvSpPr>
          <p:cNvPr id="6" name="Content Placeholder 5"/>
          <p:cNvSpPr>
            <a:spLocks noGrp="1"/>
          </p:cNvSpPr>
          <p:nvPr>
            <p:ph idx="1"/>
          </p:nvPr>
        </p:nvSpPr>
        <p:spPr>
          <a:xfrm>
            <a:off x="533400" y="1600201"/>
            <a:ext cx="7353300" cy="370203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Hash functions have many </a:t>
            </a:r>
            <a:r>
              <a:rPr lang="en-US" b="1" dirty="0">
                <a:solidFill>
                  <a:srgbClr val="FF0000"/>
                </a:solidFill>
                <a:latin typeface="Times New Roman" panose="02020603050405020304" pitchFamily="18" charset="0"/>
                <a:cs typeface="Times New Roman" panose="02020603050405020304" pitchFamily="18" charset="0"/>
              </a:rPr>
              <a:t>practical applications  </a:t>
            </a:r>
            <a:r>
              <a:rPr lang="en-US" dirty="0">
                <a:latin typeface="Times New Roman" panose="02020603050405020304" pitchFamily="18" charset="0"/>
                <a:cs typeface="Times New Roman" panose="02020603050405020304" pitchFamily="18" charset="0"/>
              </a:rPr>
              <a:t>ranging from </a:t>
            </a:r>
            <a:r>
              <a:rPr lang="en-US" dirty="0">
                <a:solidFill>
                  <a:srgbClr val="FF0000"/>
                </a:solidFill>
                <a:latin typeface="Times New Roman" panose="02020603050405020304" pitchFamily="18" charset="0"/>
                <a:cs typeface="Times New Roman" panose="02020603050405020304" pitchFamily="18" charset="0"/>
              </a:rPr>
              <a:t>simple file integrity  checks and password storage to use in cryptographic protocols and algorithms.</a:t>
            </a:r>
          </a:p>
          <a:p>
            <a:pPr algn="just"/>
            <a:r>
              <a:rPr lang="en-US" dirty="0">
                <a:latin typeface="Times New Roman" panose="02020603050405020304" pitchFamily="18" charset="0"/>
                <a:cs typeface="Times New Roman" panose="02020603050405020304" pitchFamily="18" charset="0"/>
              </a:rPr>
              <a:t> They are used in </a:t>
            </a:r>
            <a:r>
              <a:rPr lang="en-US" dirty="0">
                <a:solidFill>
                  <a:srgbClr val="FF0000"/>
                </a:solidFill>
                <a:latin typeface="Times New Roman" panose="02020603050405020304" pitchFamily="18" charset="0"/>
                <a:cs typeface="Times New Roman" panose="02020603050405020304" pitchFamily="18" charset="0"/>
              </a:rPr>
              <a:t>hash tables, distributed hash tables, bloom filters, virus fingerprinting, peer-to-peer file sharing</a:t>
            </a:r>
            <a:r>
              <a:rPr lang="en-US" dirty="0">
                <a:latin typeface="Times New Roman" panose="02020603050405020304" pitchFamily="18" charset="0"/>
                <a:cs typeface="Times New Roman" panose="02020603050405020304" pitchFamily="18" charset="0"/>
              </a:rPr>
              <a:t>, and many other applications. </a:t>
            </a:r>
          </a:p>
          <a:p>
            <a:pPr algn="just"/>
            <a:r>
              <a:rPr lang="en-US" dirty="0">
                <a:latin typeface="Times New Roman" panose="02020603050405020304" pitchFamily="18" charset="0"/>
                <a:cs typeface="Times New Roman" panose="02020603050405020304" pitchFamily="18" charset="0"/>
              </a:rPr>
              <a:t>Hash functions play a  vital role in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The </a:t>
            </a:r>
            <a:r>
              <a:rPr lang="en-US" dirty="0" err="1">
                <a:solidFill>
                  <a:srgbClr val="FF0000"/>
                </a:solidFill>
                <a:latin typeface="Times New Roman" panose="02020603050405020304" pitchFamily="18" charset="0"/>
                <a:cs typeface="Times New Roman" panose="02020603050405020304" pitchFamily="18" charset="0"/>
              </a:rPr>
              <a:t>PoW</a:t>
            </a:r>
            <a:r>
              <a:rPr lang="en-US" dirty="0">
                <a:solidFill>
                  <a:srgbClr val="FF0000"/>
                </a:solidFill>
                <a:latin typeface="Times New Roman" panose="02020603050405020304" pitchFamily="18" charset="0"/>
                <a:cs typeface="Times New Roman" panose="02020603050405020304" pitchFamily="18" charset="0"/>
              </a:rPr>
              <a:t> function </a:t>
            </a:r>
            <a:r>
              <a:rPr lang="en-US" dirty="0">
                <a:latin typeface="Times New Roman" panose="02020603050405020304" pitchFamily="18" charset="0"/>
                <a:cs typeface="Times New Roman" panose="02020603050405020304" pitchFamily="18" charset="0"/>
              </a:rPr>
              <a:t>in particular </a:t>
            </a:r>
            <a:r>
              <a:rPr lang="en-US" dirty="0">
                <a:solidFill>
                  <a:srgbClr val="FF0000"/>
                </a:solidFill>
                <a:latin typeface="Times New Roman" panose="02020603050405020304" pitchFamily="18" charset="0"/>
                <a:cs typeface="Times New Roman" panose="02020603050405020304" pitchFamily="18" charset="0"/>
              </a:rPr>
              <a:t>uses SHA-256 twice </a:t>
            </a:r>
            <a:r>
              <a:rPr lang="en-US" dirty="0">
                <a:latin typeface="Times New Roman" panose="02020603050405020304" pitchFamily="18" charset="0"/>
                <a:cs typeface="Times New Roman" panose="02020603050405020304" pitchFamily="18" charset="0"/>
              </a:rPr>
              <a:t>in order to verify the computational effort spent by miners.</a:t>
            </a:r>
          </a:p>
          <a:p>
            <a:pPr algn="just"/>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RIPEMD 160 </a:t>
            </a:r>
            <a:r>
              <a:rPr lang="en-US" dirty="0">
                <a:latin typeface="Times New Roman" panose="02020603050405020304" pitchFamily="18" charset="0"/>
                <a:cs typeface="Times New Roman" panose="02020603050405020304" pitchFamily="18" charset="0"/>
              </a:rPr>
              <a:t>is used to produce </a:t>
            </a:r>
            <a:r>
              <a:rPr lang="en-US" dirty="0" err="1">
                <a:solidFill>
                  <a:srgbClr val="FF0000"/>
                </a:solidFill>
                <a:latin typeface="Times New Roman" panose="02020603050405020304" pitchFamily="18" charset="0"/>
                <a:cs typeface="Times New Roman" panose="02020603050405020304" pitchFamily="18" charset="0"/>
              </a:rPr>
              <a:t>Bitcoin</a:t>
            </a:r>
            <a:r>
              <a:rPr lang="en-US" dirty="0">
                <a:solidFill>
                  <a:srgbClr val="FF0000"/>
                </a:solidFill>
                <a:latin typeface="Times New Roman" panose="02020603050405020304" pitchFamily="18" charset="0"/>
                <a:cs typeface="Times New Roman" panose="02020603050405020304" pitchFamily="18" charset="0"/>
              </a:rPr>
              <a:t> addresses</a:t>
            </a:r>
            <a:r>
              <a:rPr lang="en-US" dirty="0">
                <a:latin typeface="Times New Roman" panose="02020603050405020304" pitchFamily="18" charset="0"/>
                <a:cs typeface="Times New Roman" panose="02020603050405020304" pitchFamily="18" charset="0"/>
              </a:rPr>
              <a:t>. </a:t>
            </a:r>
          </a:p>
          <a:p>
            <a:pPr algn="just">
              <a:buNone/>
            </a:pPr>
            <a:endParaRPr lang="en-US" dirty="0"/>
          </a:p>
        </p:txBody>
      </p:sp>
    </p:spTree>
    <p:extLst>
      <p:ext uri="{BB962C8B-B14F-4D97-AF65-F5344CB8AC3E}">
        <p14:creationId xmlns:p14="http://schemas.microsoft.com/office/powerpoint/2010/main" val="528127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79615" y="693116"/>
            <a:ext cx="6172200" cy="529828"/>
          </a:xfrm>
        </p:spPr>
        <p:txBody>
          <a:bodyPr>
            <a:noAutofit/>
          </a:bodyPr>
          <a:lstStyle/>
          <a:p>
            <a:pPr eaLnBrk="1" hangingPunct="1"/>
            <a:r>
              <a:rPr lang="en-US" sz="3600" dirty="0">
                <a:solidFill>
                  <a:schemeClr val="accent1">
                    <a:lumMod val="75000"/>
                  </a:schemeClr>
                </a:solidFill>
                <a:latin typeface="Times New Roman" panose="02020603050405020304" pitchFamily="18" charset="0"/>
                <a:cs typeface="Times New Roman" panose="02020603050405020304" pitchFamily="18" charset="0"/>
              </a:rPr>
              <a:t>MD5</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075" name="Rectangle 3"/>
          <p:cNvSpPr>
            <a:spLocks noGrp="1" noChangeArrowheads="1"/>
          </p:cNvSpPr>
          <p:nvPr>
            <p:ph type="body" idx="1"/>
          </p:nvPr>
        </p:nvSpPr>
        <p:spPr>
          <a:xfrm>
            <a:off x="435429" y="1808561"/>
            <a:ext cx="7377453" cy="3835003"/>
          </a:xfrm>
        </p:spPr>
        <p:txBody>
          <a:bodyPr>
            <a:noAutofit/>
          </a:bodyPr>
          <a:lstStyle/>
          <a:p>
            <a:pPr eaLnBrk="1" hangingPunct="1">
              <a:lnSpc>
                <a:spcPct val="120000"/>
              </a:lnSpc>
            </a:pPr>
            <a:r>
              <a:rPr lang="en-US" sz="2400" dirty="0">
                <a:latin typeface="Times New Roman" panose="02020603050405020304" pitchFamily="18" charset="0"/>
                <a:cs typeface="Times New Roman" panose="02020603050405020304" pitchFamily="18" charset="0"/>
              </a:rPr>
              <a:t>MD5 is quite fast and produces 128 bit message digest</a:t>
            </a:r>
          </a:p>
          <a:p>
            <a:pPr eaLnBrk="1" hangingPunct="1">
              <a:lnSpc>
                <a:spcPct val="120000"/>
              </a:lnSpc>
            </a:pPr>
            <a:r>
              <a:rPr lang="en-US" sz="2400" dirty="0">
                <a:latin typeface="Times New Roman" panose="02020603050405020304" pitchFamily="18" charset="0"/>
                <a:cs typeface="Times New Roman" panose="02020603050405020304" pitchFamily="18" charset="0"/>
              </a:rPr>
              <a:t>After some initial processing the input text is processed in 512 bit of blocks.</a:t>
            </a:r>
          </a:p>
          <a:p>
            <a:pPr eaLnBrk="1" hangingPunct="1">
              <a:lnSpc>
                <a:spcPct val="120000"/>
              </a:lnSpc>
            </a:pPr>
            <a:r>
              <a:rPr lang="en-US" sz="2400" dirty="0">
                <a:latin typeface="Times New Roman" panose="02020603050405020304" pitchFamily="18" charset="0"/>
                <a:cs typeface="Times New Roman" panose="02020603050405020304" pitchFamily="18" charset="0"/>
              </a:rPr>
              <a:t>This  512 bit blocks are divided into 16,    32 bit  sub blocks (16 x 32 = 512)</a:t>
            </a:r>
          </a:p>
          <a:p>
            <a:pPr eaLnBrk="1" hangingPunct="1">
              <a:lnSpc>
                <a:spcPct val="120000"/>
              </a:lnSpc>
            </a:pPr>
            <a:r>
              <a:rPr lang="en-US" sz="2400" dirty="0">
                <a:latin typeface="Times New Roman" panose="02020603050405020304" pitchFamily="18" charset="0"/>
                <a:cs typeface="Times New Roman" panose="02020603050405020304" pitchFamily="18" charset="0"/>
              </a:rPr>
              <a:t>The output is set of 4 x 32 bit blocks = 128 bits message digest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4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pPr eaLnBrk="1" hangingPunct="1"/>
            <a:r>
              <a:rPr lang="en-US" sz="3600" dirty="0">
                <a:solidFill>
                  <a:schemeClr val="accent1">
                    <a:lumMod val="75000"/>
                  </a:schemeClr>
                </a:solidFill>
                <a:latin typeface="Times New Roman" panose="02020603050405020304" pitchFamily="18" charset="0"/>
                <a:cs typeface="Times New Roman" panose="02020603050405020304" pitchFamily="18" charset="0"/>
              </a:rPr>
              <a:t>Working of MD5</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099" name="Rectangle 3"/>
          <p:cNvSpPr>
            <a:spLocks noGrp="1" noChangeArrowheads="1"/>
          </p:cNvSpPr>
          <p:nvPr>
            <p:ph type="body" idx="1"/>
          </p:nvPr>
        </p:nvSpPr>
        <p:spPr/>
        <p:txBody>
          <a:bodyPr/>
          <a:lstStyle/>
          <a:p>
            <a:pPr marL="457200" indent="-457200">
              <a:buFontTx/>
              <a:buAutoNum type="arabicPeriod"/>
            </a:pPr>
            <a:r>
              <a:rPr lang="en-US" dirty="0">
                <a:latin typeface="Times New Roman" panose="02020603050405020304" pitchFamily="18" charset="0"/>
                <a:cs typeface="Times New Roman" panose="02020603050405020304" pitchFamily="18" charset="0"/>
              </a:rPr>
              <a:t>Padding</a:t>
            </a:r>
          </a:p>
          <a:p>
            <a:pPr marL="457200" indent="-457200">
              <a:buFontTx/>
              <a:buAutoNum type="arabicPeriod"/>
            </a:pPr>
            <a:r>
              <a:rPr lang="en-US" dirty="0">
                <a:latin typeface="Times New Roman" panose="02020603050405020304" pitchFamily="18" charset="0"/>
                <a:cs typeface="Times New Roman" panose="02020603050405020304" pitchFamily="18" charset="0"/>
              </a:rPr>
              <a:t>Append length</a:t>
            </a:r>
          </a:p>
          <a:p>
            <a:pPr marL="457200" indent="-457200">
              <a:buFontTx/>
              <a:buAutoNum type="arabicPeriod"/>
            </a:pPr>
            <a:r>
              <a:rPr lang="en-US" dirty="0">
                <a:latin typeface="Times New Roman" panose="02020603050405020304" pitchFamily="18" charset="0"/>
                <a:cs typeface="Times New Roman" panose="02020603050405020304" pitchFamily="18" charset="0"/>
              </a:rPr>
              <a:t>Divide the input into 512 bit blocks</a:t>
            </a:r>
          </a:p>
          <a:p>
            <a:pPr marL="457200" indent="-457200">
              <a:buFontTx/>
              <a:buAutoNum type="arabicPeriod"/>
            </a:pPr>
            <a:r>
              <a:rPr lang="en-US" dirty="0">
                <a:latin typeface="Times New Roman" panose="02020603050405020304" pitchFamily="18" charset="0"/>
                <a:cs typeface="Times New Roman" panose="02020603050405020304" pitchFamily="18" charset="0"/>
              </a:rPr>
              <a:t>Initialize chaining variables</a:t>
            </a:r>
          </a:p>
          <a:p>
            <a:pPr marL="457200" indent="-457200">
              <a:buFontTx/>
              <a:buAutoNum type="arabicPeriod"/>
            </a:pPr>
            <a:r>
              <a:rPr lang="en-US" dirty="0">
                <a:latin typeface="Times New Roman" panose="02020603050405020304" pitchFamily="18" charset="0"/>
                <a:cs typeface="Times New Roman" panose="02020603050405020304" pitchFamily="18" charset="0"/>
              </a:rPr>
              <a:t>Process blocks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0581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latin typeface="Times New Roman" panose="02020603050405020304" pitchFamily="18" charset="0"/>
                <a:cs typeface="Times New Roman" panose="02020603050405020304" pitchFamily="18" charset="0"/>
              </a:rPr>
              <a:t>Avalanche Effect</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489858" y="1992086"/>
            <a:ext cx="8025492" cy="4103913"/>
          </a:xfrm>
          <a:prstGeom prst="rect">
            <a:avLst/>
          </a:prstGeom>
        </p:spPr>
      </p:pic>
    </p:spTree>
    <p:extLst>
      <p:ext uri="{BB962C8B-B14F-4D97-AF65-F5344CB8AC3E}">
        <p14:creationId xmlns:p14="http://schemas.microsoft.com/office/powerpoint/2010/main" val="1171872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a:solidFill>
                  <a:schemeClr val="accent1">
                    <a:lumMod val="75000"/>
                  </a:schemeClr>
                </a:solidFill>
                <a:latin typeface="Times New Roman" panose="02020603050405020304" pitchFamily="18" charset="0"/>
                <a:cs typeface="Times New Roman" panose="02020603050405020304" pitchFamily="18" charset="0"/>
              </a:rPr>
              <a:t>Step 1: Padding</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123" name="Rectangle 3"/>
          <p:cNvSpPr>
            <a:spLocks noGrp="1" noChangeArrowheads="1"/>
          </p:cNvSpPr>
          <p:nvPr>
            <p:ph type="body" idx="1"/>
          </p:nvPr>
        </p:nvSpPr>
        <p:spPr/>
        <p:txBody>
          <a:bodyPr/>
          <a:lstStyle/>
          <a:p>
            <a:pPr algn="just" eaLnBrk="1" hangingPunct="1"/>
            <a:r>
              <a:rPr lang="en-US" dirty="0">
                <a:latin typeface="Times New Roman" panose="02020603050405020304" pitchFamily="18" charset="0"/>
                <a:cs typeface="Times New Roman" panose="02020603050405020304" pitchFamily="18" charset="0"/>
              </a:rPr>
              <a:t>The aim of this step is to make the length of the original message equal to a value which is </a:t>
            </a:r>
            <a:r>
              <a:rPr lang="en-US" b="1" u="sng" dirty="0">
                <a:latin typeface="Times New Roman" panose="02020603050405020304" pitchFamily="18" charset="0"/>
                <a:cs typeface="Times New Roman" panose="02020603050405020304" pitchFamily="18" charset="0"/>
              </a:rPr>
              <a:t>64 bit less than the exact multiple of 512</a:t>
            </a:r>
          </a:p>
          <a:p>
            <a:pPr eaLnBrk="1" hangingPunct="1"/>
            <a:endParaRPr lang="en-US" b="1" u="sng" dirty="0">
              <a:latin typeface="Times New Roman" panose="02020603050405020304" pitchFamily="18" charset="0"/>
              <a:cs typeface="Times New Roman" panose="02020603050405020304" pitchFamily="18" charset="0"/>
            </a:endParaRPr>
          </a:p>
          <a:p>
            <a:pPr eaLnBrk="1" hangingPunct="1"/>
            <a:r>
              <a:rPr lang="en-US" dirty="0">
                <a:latin typeface="Times New Roman" panose="02020603050405020304" pitchFamily="18" charset="0"/>
                <a:cs typeface="Times New Roman" panose="02020603050405020304" pitchFamily="18" charset="0"/>
              </a:rPr>
              <a:t>512 		  512-64		448</a:t>
            </a:r>
          </a:p>
          <a:p>
            <a:pPr eaLnBrk="1" hangingPunct="1"/>
            <a:r>
              <a:rPr lang="en-US" dirty="0">
                <a:latin typeface="Times New Roman" panose="02020603050405020304" pitchFamily="18" charset="0"/>
                <a:cs typeface="Times New Roman" panose="02020603050405020304" pitchFamily="18" charset="0"/>
              </a:rPr>
              <a:t>512 x 2		1024-64		960</a:t>
            </a:r>
          </a:p>
          <a:p>
            <a:pPr eaLnBrk="1" hangingPunct="1"/>
            <a:r>
              <a:rPr lang="en-US" dirty="0">
                <a:latin typeface="Times New Roman" panose="02020603050405020304" pitchFamily="18" charset="0"/>
                <a:cs typeface="Times New Roman" panose="02020603050405020304" pitchFamily="18" charset="0"/>
              </a:rPr>
              <a:t>512 x 3		1536-64	      1472</a:t>
            </a:r>
            <a:r>
              <a:rPr lang="en-US" dirty="0"/>
              <a:t>		</a:t>
            </a:r>
            <a:endParaRPr lang="en-IN" dirty="0"/>
          </a:p>
        </p:txBody>
      </p:sp>
    </p:spTree>
    <p:extLst>
      <p:ext uri="{BB962C8B-B14F-4D97-AF65-F5344CB8AC3E}">
        <p14:creationId xmlns:p14="http://schemas.microsoft.com/office/powerpoint/2010/main" val="3119100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auto">
          <a:xfrm>
            <a:off x="1518047" y="1285875"/>
            <a:ext cx="2376488" cy="486966"/>
          </a:xfrm>
          <a:prstGeom prst="rect">
            <a:avLst/>
          </a:prstGeom>
          <a:solidFill>
            <a:schemeClr val="accent1"/>
          </a:solidFill>
          <a:ln w="9525">
            <a:solidFill>
              <a:schemeClr val="tx1"/>
            </a:solidFill>
            <a:miter lim="800000"/>
            <a:headEnd/>
            <a:tailEnd/>
          </a:ln>
        </p:spPr>
        <p:txBody>
          <a:bodyPr wrap="none" anchor="ctr"/>
          <a:lstStyle/>
          <a:p>
            <a:pPr algn="ctr"/>
            <a:r>
              <a:rPr lang="en-US" sz="1350"/>
              <a:t>Original Message</a:t>
            </a:r>
            <a:endParaRPr lang="en-IN" sz="1350"/>
          </a:p>
        </p:txBody>
      </p:sp>
      <p:sp>
        <p:nvSpPr>
          <p:cNvPr id="6147" name="Rectangle 5"/>
          <p:cNvSpPr>
            <a:spLocks noChangeArrowheads="1"/>
          </p:cNvSpPr>
          <p:nvPr/>
        </p:nvSpPr>
        <p:spPr bwMode="auto">
          <a:xfrm>
            <a:off x="5000625" y="1339454"/>
            <a:ext cx="2430066" cy="485775"/>
          </a:xfrm>
          <a:prstGeom prst="rect">
            <a:avLst/>
          </a:prstGeom>
          <a:solidFill>
            <a:schemeClr val="accent1"/>
          </a:solidFill>
          <a:ln w="9525">
            <a:solidFill>
              <a:schemeClr val="tx1"/>
            </a:solidFill>
            <a:miter lim="800000"/>
            <a:headEnd/>
            <a:tailEnd/>
          </a:ln>
        </p:spPr>
        <p:txBody>
          <a:bodyPr wrap="none" anchor="ctr"/>
          <a:lstStyle/>
          <a:p>
            <a:pPr algn="ctr"/>
            <a:r>
              <a:rPr lang="en-US" sz="1350"/>
              <a:t>Padding (1-512 bits)</a:t>
            </a:r>
            <a:endParaRPr lang="en-IN" sz="1350"/>
          </a:p>
        </p:txBody>
      </p:sp>
      <p:grpSp>
        <p:nvGrpSpPr>
          <p:cNvPr id="2" name="Group 8"/>
          <p:cNvGrpSpPr>
            <a:grpSpLocks/>
          </p:cNvGrpSpPr>
          <p:nvPr/>
        </p:nvGrpSpPr>
        <p:grpSpPr bwMode="auto">
          <a:xfrm>
            <a:off x="4411267" y="1393031"/>
            <a:ext cx="267890" cy="267891"/>
            <a:chOff x="4468" y="2341"/>
            <a:chExt cx="317" cy="318"/>
          </a:xfrm>
        </p:grpSpPr>
        <p:sp>
          <p:nvSpPr>
            <p:cNvPr id="6155" name="Line 6"/>
            <p:cNvSpPr>
              <a:spLocks noChangeShapeType="1"/>
            </p:cNvSpPr>
            <p:nvPr/>
          </p:nvSpPr>
          <p:spPr bwMode="auto">
            <a:xfrm>
              <a:off x="4649" y="2341"/>
              <a:ext cx="0" cy="318"/>
            </a:xfrm>
            <a:prstGeom prst="line">
              <a:avLst/>
            </a:prstGeom>
            <a:noFill/>
            <a:ln w="9525">
              <a:solidFill>
                <a:schemeClr val="tx1"/>
              </a:solidFill>
              <a:round/>
              <a:headEnd/>
              <a:tailEnd/>
            </a:ln>
          </p:spPr>
          <p:txBody>
            <a:bodyPr/>
            <a:lstStyle/>
            <a:p>
              <a:endParaRPr lang="en-US" sz="1350"/>
            </a:p>
          </p:txBody>
        </p:sp>
        <p:sp>
          <p:nvSpPr>
            <p:cNvPr id="6156" name="Line 7"/>
            <p:cNvSpPr>
              <a:spLocks noChangeShapeType="1"/>
            </p:cNvSpPr>
            <p:nvPr/>
          </p:nvSpPr>
          <p:spPr bwMode="auto">
            <a:xfrm>
              <a:off x="4468" y="2478"/>
              <a:ext cx="317" cy="0"/>
            </a:xfrm>
            <a:prstGeom prst="line">
              <a:avLst/>
            </a:prstGeom>
            <a:noFill/>
            <a:ln w="9525">
              <a:solidFill>
                <a:schemeClr val="tx1"/>
              </a:solidFill>
              <a:round/>
              <a:headEnd/>
              <a:tailEnd/>
            </a:ln>
          </p:spPr>
          <p:txBody>
            <a:bodyPr/>
            <a:lstStyle/>
            <a:p>
              <a:endParaRPr lang="en-US" sz="1350"/>
            </a:p>
          </p:txBody>
        </p:sp>
      </p:grpSp>
      <p:sp>
        <p:nvSpPr>
          <p:cNvPr id="9" name="Down Arrow 8"/>
          <p:cNvSpPr/>
          <p:nvPr/>
        </p:nvSpPr>
        <p:spPr>
          <a:xfrm>
            <a:off x="4411267" y="1982392"/>
            <a:ext cx="321469" cy="1393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 name="Rectangle 9"/>
          <p:cNvSpPr/>
          <p:nvPr/>
        </p:nvSpPr>
        <p:spPr>
          <a:xfrm>
            <a:off x="2000251" y="3643313"/>
            <a:ext cx="5089922"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350" dirty="0">
                <a:solidFill>
                  <a:schemeClr val="tx1"/>
                </a:solidFill>
              </a:rPr>
              <a:t>Original Message			         Padding </a:t>
            </a:r>
          </a:p>
        </p:txBody>
      </p:sp>
      <p:cxnSp>
        <p:nvCxnSpPr>
          <p:cNvPr id="12" name="Straight Connector 11"/>
          <p:cNvCxnSpPr>
            <a:stCxn id="10" idx="0"/>
            <a:endCxn id="10" idx="2"/>
          </p:cNvCxnSpPr>
          <p:nvPr/>
        </p:nvCxnSpPr>
        <p:spPr>
          <a:xfrm rot="16200000" flipH="1">
            <a:off x="4330899" y="3858222"/>
            <a:ext cx="428625" cy="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00251" y="4286250"/>
            <a:ext cx="5036344" cy="1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53" name="Rectangle 17"/>
          <p:cNvSpPr>
            <a:spLocks noChangeArrowheads="1"/>
          </p:cNvSpPr>
          <p:nvPr/>
        </p:nvSpPr>
        <p:spPr bwMode="auto">
          <a:xfrm>
            <a:off x="1893094" y="4446985"/>
            <a:ext cx="5357813" cy="300082"/>
          </a:xfrm>
          <a:prstGeom prst="rect">
            <a:avLst/>
          </a:prstGeom>
          <a:noFill/>
          <a:ln w="9525">
            <a:noFill/>
            <a:miter lim="800000"/>
            <a:headEnd/>
            <a:tailEnd/>
          </a:ln>
        </p:spPr>
        <p:txBody>
          <a:bodyPr>
            <a:spAutoFit/>
          </a:bodyPr>
          <a:lstStyle/>
          <a:p>
            <a:r>
              <a:rPr lang="en-US" sz="1350" b="1" u="sng"/>
              <a:t>Total length should be 64 bit less than the exact multiple of 512</a:t>
            </a:r>
            <a:endParaRPr lang="en-US" sz="1350"/>
          </a:p>
        </p:txBody>
      </p:sp>
      <p:sp>
        <p:nvSpPr>
          <p:cNvPr id="6154" name="Rectangle 19"/>
          <p:cNvSpPr>
            <a:spLocks noChangeArrowheads="1"/>
          </p:cNvSpPr>
          <p:nvPr/>
        </p:nvSpPr>
        <p:spPr bwMode="auto">
          <a:xfrm>
            <a:off x="511630" y="4822033"/>
            <a:ext cx="6524966" cy="1631216"/>
          </a:xfrm>
          <a:prstGeom prst="rect">
            <a:avLst/>
          </a:prstGeom>
          <a:noFill/>
          <a:ln w="9525">
            <a:noFill/>
            <a:miter lim="800000"/>
            <a:headEnd/>
            <a:tailEnd/>
          </a:ln>
        </p:spPr>
        <p:txBody>
          <a:bodyPr wrap="square">
            <a:spAutoFit/>
          </a:bodyPr>
          <a:lstStyle/>
          <a:p>
            <a:r>
              <a:rPr lang="en-US" sz="2000" dirty="0">
                <a:latin typeface="Times New Roman" panose="02020603050405020304" pitchFamily="18" charset="0"/>
                <a:cs typeface="Times New Roman" panose="02020603050405020304" pitchFamily="18" charset="0"/>
              </a:rPr>
              <a:t>If 448 bits ( 448 = 512 – 64) </a:t>
            </a:r>
          </a:p>
          <a:p>
            <a:r>
              <a:rPr lang="en-US" sz="2000" dirty="0">
                <a:latin typeface="Times New Roman" panose="02020603050405020304" pitchFamily="18" charset="0"/>
                <a:cs typeface="Times New Roman" panose="02020603050405020304" pitchFamily="18" charset="0"/>
              </a:rPr>
              <a:t>If 960 bits ( 960 = 2 x 512 -64)	</a:t>
            </a:r>
          </a:p>
          <a:p>
            <a:r>
              <a:rPr lang="en-US" sz="2000" dirty="0">
                <a:latin typeface="Times New Roman" panose="02020603050405020304" pitchFamily="18" charset="0"/>
                <a:cs typeface="Times New Roman" panose="02020603050405020304" pitchFamily="18" charset="0"/>
              </a:rPr>
              <a:t>If 1472 bits (1472 =3 x 512- 64)</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Note: Padding is always added even if it is in terms of 512	</a:t>
            </a:r>
          </a:p>
        </p:txBody>
      </p:sp>
    </p:spTree>
    <p:extLst>
      <p:ext uri="{BB962C8B-B14F-4D97-AF65-F5344CB8AC3E}">
        <p14:creationId xmlns:p14="http://schemas.microsoft.com/office/powerpoint/2010/main" val="2457431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Step 1 cont’d</a:t>
            </a:r>
            <a:endParaRPr lang="en-IN" dirty="0">
              <a:latin typeface="Times New Roman" panose="02020603050405020304" pitchFamily="18" charset="0"/>
              <a:cs typeface="Times New Roman" panose="02020603050405020304" pitchFamily="18" charset="0"/>
            </a:endParaRPr>
          </a:p>
        </p:txBody>
      </p:sp>
      <p:sp>
        <p:nvSpPr>
          <p:cNvPr id="7171" name="Rectangle 3"/>
          <p:cNvSpPr>
            <a:spLocks noGrp="1" noChangeArrowheads="1"/>
          </p:cNvSpPr>
          <p:nvPr>
            <p:ph type="body" idx="1"/>
          </p:nvPr>
        </p:nvSpPr>
        <p:spPr/>
        <p:txBody>
          <a:bodyPr/>
          <a:lstStyle/>
          <a:p>
            <a:pPr eaLnBrk="1" hangingPunct="1"/>
            <a:r>
              <a:rPr lang="en-US" dirty="0">
                <a:latin typeface="Times New Roman" panose="02020603050405020304" pitchFamily="18" charset="0"/>
                <a:cs typeface="Times New Roman" panose="02020603050405020304" pitchFamily="18" charset="0"/>
              </a:rPr>
              <a:t>If message length is 1000 add 472 = 1472</a:t>
            </a:r>
          </a:p>
          <a:p>
            <a:pPr eaLnBrk="1" hangingPunct="1"/>
            <a:r>
              <a:rPr lang="en-US" dirty="0">
                <a:latin typeface="Times New Roman" panose="02020603050405020304" pitchFamily="18" charset="0"/>
                <a:cs typeface="Times New Roman" panose="02020603050405020304" pitchFamily="18" charset="0"/>
              </a:rPr>
              <a:t>If message length is 448  add 512 = 960 , even though 448 is 64 bits less than multiple of 512</a:t>
            </a:r>
          </a:p>
          <a:p>
            <a:pPr eaLnBrk="1" hangingPunct="1"/>
            <a:endParaRPr lang="en-IN" dirty="0">
              <a:latin typeface="Times New Roman" panose="02020603050405020304" pitchFamily="18" charset="0"/>
              <a:cs typeface="Times New Roman" panose="02020603050405020304" pitchFamily="18" charset="0"/>
            </a:endParaRPr>
          </a:p>
        </p:txBody>
      </p:sp>
      <p:sp>
        <p:nvSpPr>
          <p:cNvPr id="7172" name="Rectangle 3"/>
          <p:cNvSpPr>
            <a:spLocks noChangeArrowheads="1"/>
          </p:cNvSpPr>
          <p:nvPr/>
        </p:nvSpPr>
        <p:spPr bwMode="auto">
          <a:xfrm>
            <a:off x="1601392" y="4076701"/>
            <a:ext cx="6103144" cy="1384995"/>
          </a:xfrm>
          <a:prstGeom prst="rect">
            <a:avLst/>
          </a:prstGeom>
          <a:noFill/>
          <a:ln w="9525">
            <a:noFill/>
            <a:miter lim="800000"/>
            <a:headEnd/>
            <a:tailEnd/>
          </a:ln>
        </p:spPr>
        <p:txBody>
          <a:bodyPr>
            <a:spAutoFit/>
          </a:bodyPr>
          <a:lstStyle/>
          <a:p>
            <a:r>
              <a:rPr lang="en-US" sz="2100" b="1" dirty="0">
                <a:latin typeface="Times New Roman" panose="02020603050405020304" pitchFamily="18" charset="0"/>
                <a:cs typeface="Times New Roman" panose="02020603050405020304" pitchFamily="18" charset="0"/>
              </a:rPr>
              <a:t>Reason</a:t>
            </a:r>
          </a:p>
          <a:p>
            <a:r>
              <a:rPr lang="en-US" sz="2100" dirty="0">
                <a:latin typeface="Times New Roman" panose="02020603050405020304" pitchFamily="18" charset="0"/>
                <a:cs typeface="Times New Roman" panose="02020603050405020304" pitchFamily="18" charset="0"/>
              </a:rPr>
              <a:t>512 			  512-64		448</a:t>
            </a:r>
          </a:p>
          <a:p>
            <a:r>
              <a:rPr lang="en-US" sz="2100" dirty="0">
                <a:latin typeface="Times New Roman" panose="02020603050405020304" pitchFamily="18" charset="0"/>
                <a:cs typeface="Times New Roman" panose="02020603050405020304" pitchFamily="18" charset="0"/>
              </a:rPr>
              <a:t>512 x 2		1024-64		960</a:t>
            </a:r>
          </a:p>
          <a:p>
            <a:r>
              <a:rPr lang="en-US" sz="2100" dirty="0">
                <a:latin typeface="Times New Roman" panose="02020603050405020304" pitchFamily="18" charset="0"/>
                <a:cs typeface="Times New Roman" panose="02020603050405020304" pitchFamily="18" charset="0"/>
              </a:rPr>
              <a:t>512 x 3		1536-64	         1472		</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079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atin typeface="Times New Roman" panose="02020603050405020304" pitchFamily="18" charset="0"/>
                <a:cs typeface="Times New Roman" panose="02020603050405020304" pitchFamily="18" charset="0"/>
              </a:rPr>
              <a:t>Step 2: Append length</a:t>
            </a:r>
            <a:endParaRPr lang="en-IN">
              <a:latin typeface="Times New Roman" panose="02020603050405020304" pitchFamily="18" charset="0"/>
              <a:cs typeface="Times New Roman" panose="02020603050405020304" pitchFamily="18" charset="0"/>
            </a:endParaRPr>
          </a:p>
        </p:txBody>
      </p:sp>
      <p:sp>
        <p:nvSpPr>
          <p:cNvPr id="8195" name="Rectangle 3"/>
          <p:cNvSpPr>
            <a:spLocks noGrp="1" noChangeArrowheads="1"/>
          </p:cNvSpPr>
          <p:nvPr>
            <p:ph type="body" idx="1"/>
          </p:nvPr>
        </p:nvSpPr>
        <p:spPr/>
        <p:txBody>
          <a:bodyPr/>
          <a:lstStyle/>
          <a:p>
            <a:pPr eaLnBrk="1" hangingPunct="1"/>
            <a:r>
              <a:rPr lang="en-US" dirty="0">
                <a:latin typeface="Times New Roman" panose="02020603050405020304" pitchFamily="18" charset="0"/>
                <a:cs typeface="Times New Roman" panose="02020603050405020304" pitchFamily="18" charset="0"/>
              </a:rPr>
              <a:t>The length of the original message is Calculated and  is appended to the end of the message block + padding</a:t>
            </a:r>
          </a:p>
          <a:p>
            <a:pPr eaLnBrk="1" hangingPunct="1"/>
            <a:endParaRPr lang="en-US" dirty="0">
              <a:latin typeface="Times New Roman" panose="02020603050405020304" pitchFamily="18" charset="0"/>
              <a:cs typeface="Times New Roman" panose="02020603050405020304" pitchFamily="18" charset="0"/>
            </a:endParaRPr>
          </a:p>
          <a:p>
            <a:pPr eaLnBrk="1" hangingPunct="1"/>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3567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1547812" y="1017986"/>
            <a:ext cx="2376488" cy="486965"/>
          </a:xfrm>
          <a:prstGeom prst="rect">
            <a:avLst/>
          </a:prstGeom>
          <a:solidFill>
            <a:schemeClr val="accent1"/>
          </a:solidFill>
          <a:ln w="9525">
            <a:solidFill>
              <a:schemeClr val="tx1"/>
            </a:solidFill>
            <a:miter lim="800000"/>
            <a:headEnd/>
            <a:tailEnd/>
          </a:ln>
        </p:spPr>
        <p:txBody>
          <a:bodyPr wrap="none" anchor="ctr"/>
          <a:lstStyle/>
          <a:p>
            <a:pPr algn="ctr"/>
            <a:r>
              <a:rPr lang="en-US" sz="1350"/>
              <a:t>Original Message</a:t>
            </a:r>
            <a:endParaRPr lang="en-IN" sz="1350"/>
          </a:p>
        </p:txBody>
      </p:sp>
      <p:sp>
        <p:nvSpPr>
          <p:cNvPr id="9219" name="Rectangle 5"/>
          <p:cNvSpPr>
            <a:spLocks noChangeArrowheads="1"/>
          </p:cNvSpPr>
          <p:nvPr/>
        </p:nvSpPr>
        <p:spPr bwMode="auto">
          <a:xfrm>
            <a:off x="3924300" y="1019175"/>
            <a:ext cx="2430066" cy="485775"/>
          </a:xfrm>
          <a:prstGeom prst="rect">
            <a:avLst/>
          </a:prstGeom>
          <a:solidFill>
            <a:schemeClr val="accent1"/>
          </a:solidFill>
          <a:ln w="9525">
            <a:solidFill>
              <a:schemeClr val="tx1"/>
            </a:solidFill>
            <a:miter lim="800000"/>
            <a:headEnd/>
            <a:tailEnd/>
          </a:ln>
        </p:spPr>
        <p:txBody>
          <a:bodyPr wrap="none" anchor="ctr"/>
          <a:lstStyle/>
          <a:p>
            <a:pPr algn="ctr"/>
            <a:r>
              <a:rPr lang="en-US" sz="1350"/>
              <a:t>Padding</a:t>
            </a:r>
            <a:endParaRPr lang="en-IN" sz="1350"/>
          </a:p>
        </p:txBody>
      </p:sp>
      <p:grpSp>
        <p:nvGrpSpPr>
          <p:cNvPr id="2" name="Group 8"/>
          <p:cNvGrpSpPr>
            <a:grpSpLocks/>
          </p:cNvGrpSpPr>
          <p:nvPr/>
        </p:nvGrpSpPr>
        <p:grpSpPr bwMode="auto">
          <a:xfrm>
            <a:off x="6569869" y="1181100"/>
            <a:ext cx="161925" cy="163116"/>
            <a:chOff x="4468" y="2341"/>
            <a:chExt cx="317" cy="318"/>
          </a:xfrm>
        </p:grpSpPr>
        <p:sp>
          <p:nvSpPr>
            <p:cNvPr id="9231" name="Line 6"/>
            <p:cNvSpPr>
              <a:spLocks noChangeShapeType="1"/>
            </p:cNvSpPr>
            <p:nvPr/>
          </p:nvSpPr>
          <p:spPr bwMode="auto">
            <a:xfrm>
              <a:off x="4649" y="2341"/>
              <a:ext cx="0" cy="318"/>
            </a:xfrm>
            <a:prstGeom prst="line">
              <a:avLst/>
            </a:prstGeom>
            <a:noFill/>
            <a:ln w="9525">
              <a:solidFill>
                <a:schemeClr val="tx1"/>
              </a:solidFill>
              <a:round/>
              <a:headEnd/>
              <a:tailEnd/>
            </a:ln>
          </p:spPr>
          <p:txBody>
            <a:bodyPr/>
            <a:lstStyle/>
            <a:p>
              <a:endParaRPr lang="en-US" sz="1350"/>
            </a:p>
          </p:txBody>
        </p:sp>
        <p:sp>
          <p:nvSpPr>
            <p:cNvPr id="9232" name="Line 7"/>
            <p:cNvSpPr>
              <a:spLocks noChangeShapeType="1"/>
            </p:cNvSpPr>
            <p:nvPr/>
          </p:nvSpPr>
          <p:spPr bwMode="auto">
            <a:xfrm>
              <a:off x="4468" y="2478"/>
              <a:ext cx="317" cy="0"/>
            </a:xfrm>
            <a:prstGeom prst="line">
              <a:avLst/>
            </a:prstGeom>
            <a:noFill/>
            <a:ln w="9525">
              <a:solidFill>
                <a:schemeClr val="tx1"/>
              </a:solidFill>
              <a:round/>
              <a:headEnd/>
              <a:tailEnd/>
            </a:ln>
          </p:spPr>
          <p:txBody>
            <a:bodyPr/>
            <a:lstStyle/>
            <a:p>
              <a:endParaRPr lang="en-US" sz="1350"/>
            </a:p>
          </p:txBody>
        </p:sp>
      </p:grpSp>
      <p:sp>
        <p:nvSpPr>
          <p:cNvPr id="9221" name="Rectangle 9"/>
          <p:cNvSpPr>
            <a:spLocks noChangeArrowheads="1"/>
          </p:cNvSpPr>
          <p:nvPr/>
        </p:nvSpPr>
        <p:spPr bwMode="auto">
          <a:xfrm>
            <a:off x="6786564" y="1017986"/>
            <a:ext cx="917972" cy="325040"/>
          </a:xfrm>
          <a:prstGeom prst="rect">
            <a:avLst/>
          </a:prstGeom>
          <a:noFill/>
          <a:ln w="9525">
            <a:noFill/>
            <a:miter lim="800000"/>
            <a:headEnd/>
            <a:tailEnd/>
          </a:ln>
        </p:spPr>
        <p:txBody>
          <a:bodyPr wrap="none" anchor="ctr"/>
          <a:lstStyle/>
          <a:p>
            <a:pPr algn="ctr"/>
            <a:r>
              <a:rPr lang="en-US" sz="1350"/>
              <a:t>length</a:t>
            </a:r>
            <a:endParaRPr lang="en-IN" sz="1350"/>
          </a:p>
        </p:txBody>
      </p:sp>
      <p:sp>
        <p:nvSpPr>
          <p:cNvPr id="10" name="Down Arrow 9"/>
          <p:cNvSpPr/>
          <p:nvPr/>
        </p:nvSpPr>
        <p:spPr>
          <a:xfrm>
            <a:off x="3875485" y="1606154"/>
            <a:ext cx="214313" cy="5893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3" name="Group 10"/>
          <p:cNvGrpSpPr>
            <a:grpSpLocks/>
          </p:cNvGrpSpPr>
          <p:nvPr/>
        </p:nvGrpSpPr>
        <p:grpSpPr bwMode="auto">
          <a:xfrm>
            <a:off x="2214563" y="2302669"/>
            <a:ext cx="3696891" cy="428625"/>
            <a:chOff x="642910" y="5429264"/>
            <a:chExt cx="4929222" cy="572298"/>
          </a:xfrm>
        </p:grpSpPr>
        <p:sp>
          <p:nvSpPr>
            <p:cNvPr id="12" name="Rectangle 11"/>
            <p:cNvSpPr/>
            <p:nvPr/>
          </p:nvSpPr>
          <p:spPr>
            <a:xfrm>
              <a:off x="642910" y="5429264"/>
              <a:ext cx="4929222" cy="572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350" dirty="0">
                  <a:solidFill>
                    <a:schemeClr val="tx1"/>
                  </a:solidFill>
                </a:rPr>
                <a:t>Original Message	       Padding                  Length</a:t>
              </a:r>
            </a:p>
          </p:txBody>
        </p:sp>
        <p:cxnSp>
          <p:nvCxnSpPr>
            <p:cNvPr id="13" name="Straight Connector 12"/>
            <p:cNvCxnSpPr/>
            <p:nvPr/>
          </p:nvCxnSpPr>
          <p:spPr>
            <a:xfrm rot="5400000">
              <a:off x="2572133" y="5714619"/>
              <a:ext cx="572298"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4142181" y="5714619"/>
              <a:ext cx="57229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2214563" y="3000375"/>
            <a:ext cx="3696891" cy="2143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 to be hashed</a:t>
            </a:r>
          </a:p>
        </p:txBody>
      </p:sp>
      <p:cxnSp>
        <p:nvCxnSpPr>
          <p:cNvPr id="16" name="Straight Arrow Connector 15"/>
          <p:cNvCxnSpPr/>
          <p:nvPr/>
        </p:nvCxnSpPr>
        <p:spPr>
          <a:xfrm>
            <a:off x="2214564" y="2839642"/>
            <a:ext cx="3750469" cy="11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26" name="Rectangle 16"/>
          <p:cNvSpPr>
            <a:spLocks noChangeArrowheads="1"/>
          </p:cNvSpPr>
          <p:nvPr/>
        </p:nvSpPr>
        <p:spPr bwMode="auto">
          <a:xfrm>
            <a:off x="6500814" y="2893219"/>
            <a:ext cx="694421" cy="300082"/>
          </a:xfrm>
          <a:prstGeom prst="rect">
            <a:avLst/>
          </a:prstGeom>
          <a:noFill/>
          <a:ln w="9525">
            <a:noFill/>
            <a:miter lim="800000"/>
            <a:headEnd/>
            <a:tailEnd/>
          </a:ln>
        </p:spPr>
        <p:txBody>
          <a:bodyPr wrap="none">
            <a:spAutoFit/>
          </a:bodyPr>
          <a:lstStyle/>
          <a:p>
            <a:r>
              <a:rPr lang="en-US" sz="1350"/>
              <a:t>64 bits </a:t>
            </a:r>
          </a:p>
        </p:txBody>
      </p:sp>
      <p:sp>
        <p:nvSpPr>
          <p:cNvPr id="9227" name="Rectangle 17"/>
          <p:cNvSpPr>
            <a:spLocks noChangeArrowheads="1"/>
          </p:cNvSpPr>
          <p:nvPr/>
        </p:nvSpPr>
        <p:spPr bwMode="auto">
          <a:xfrm>
            <a:off x="337459" y="3815246"/>
            <a:ext cx="8643256" cy="2554545"/>
          </a:xfrm>
          <a:prstGeom prst="rect">
            <a:avLst/>
          </a:prstGeom>
          <a:noFill/>
          <a:ln w="9525">
            <a:noFill/>
            <a:miter lim="800000"/>
            <a:headEnd/>
            <a:tailEnd/>
          </a:ln>
        </p:spPr>
        <p:txBody>
          <a:bodyPr wrap="square">
            <a:spAutoFit/>
          </a:bodyPr>
          <a:lstStyle/>
          <a:p>
            <a:pPr>
              <a:buFont typeface="Arial" charset="0"/>
              <a:buChar char="•"/>
            </a:pPr>
            <a:r>
              <a:rPr lang="en-US" sz="2000" dirty="0">
                <a:latin typeface="Times New Roman" panose="02020603050405020304" pitchFamily="18" charset="0"/>
                <a:cs typeface="Times New Roman" panose="02020603050405020304" pitchFamily="18" charset="0"/>
              </a:rPr>
              <a:t>  The length of the original message (excluding the padding) is calculated</a:t>
            </a:r>
          </a:p>
          <a:p>
            <a:pPr>
              <a:buFont typeface="Arial" charset="0"/>
              <a:buChar char="•"/>
            </a:pPr>
            <a:r>
              <a:rPr lang="en-US" sz="2000" dirty="0">
                <a:latin typeface="Times New Roman" panose="02020603050405020304" pitchFamily="18" charset="0"/>
                <a:cs typeface="Times New Roman" panose="02020603050405020304" pitchFamily="18" charset="0"/>
              </a:rPr>
              <a:t>  It is appended to the end of the message block + Padding</a:t>
            </a:r>
          </a:p>
          <a:p>
            <a:pPr>
              <a:buFont typeface="Arial" charset="0"/>
              <a:buChar char="•"/>
            </a:pPr>
            <a:r>
              <a:rPr lang="en-US" sz="2000" dirty="0">
                <a:latin typeface="Times New Roman" panose="02020603050405020304" pitchFamily="18" charset="0"/>
                <a:cs typeface="Times New Roman" panose="02020603050405020304" pitchFamily="18" charset="0"/>
              </a:rPr>
              <a:t>  The length is expressed  in 64 bits</a:t>
            </a:r>
          </a:p>
          <a:p>
            <a:pPr>
              <a:buFont typeface="Arial" charset="0"/>
              <a:buChar char="•"/>
            </a:pPr>
            <a:r>
              <a:rPr lang="en-US" sz="2000" dirty="0">
                <a:latin typeface="Times New Roman" panose="02020603050405020304" pitchFamily="18" charset="0"/>
                <a:cs typeface="Times New Roman" panose="02020603050405020304" pitchFamily="18" charset="0"/>
              </a:rPr>
              <a:t>  If the length of the message exceeds 2</a:t>
            </a:r>
            <a:r>
              <a:rPr lang="en-US" sz="2000" baseline="30000" dirty="0">
                <a:latin typeface="Times New Roman" panose="02020603050405020304" pitchFamily="18" charset="0"/>
                <a:cs typeface="Times New Roman" panose="02020603050405020304" pitchFamily="18" charset="0"/>
              </a:rPr>
              <a:t>64</a:t>
            </a:r>
            <a:r>
              <a:rPr lang="en-US" sz="2000" dirty="0">
                <a:latin typeface="Times New Roman" panose="02020603050405020304" pitchFamily="18" charset="0"/>
                <a:cs typeface="Times New Roman" panose="02020603050405020304" pitchFamily="18" charset="0"/>
              </a:rPr>
              <a:t> bits of length then only last 64 </a:t>
            </a:r>
          </a:p>
          <a:p>
            <a:r>
              <a:rPr lang="en-US" sz="2000" dirty="0">
                <a:latin typeface="Times New Roman" panose="02020603050405020304" pitchFamily="18" charset="0"/>
                <a:cs typeface="Times New Roman" panose="02020603050405020304" pitchFamily="18" charset="0"/>
              </a:rPr>
              <a:t>   bits   are used. (by taking mod 64)</a:t>
            </a:r>
          </a:p>
          <a:p>
            <a:pPr>
              <a:buFont typeface="Arial" charset="0"/>
              <a:buChar char="•"/>
            </a:pPr>
            <a:r>
              <a:rPr lang="en-US" sz="2000" dirty="0">
                <a:latin typeface="Times New Roman" panose="02020603050405020304" pitchFamily="18" charset="0"/>
                <a:cs typeface="Times New Roman" panose="02020603050405020304" pitchFamily="18" charset="0"/>
              </a:rPr>
              <a:t>  After 64 bit of length is appended this becomes the final message </a:t>
            </a:r>
          </a:p>
          <a:p>
            <a:pPr>
              <a:buFont typeface="Arial" charset="0"/>
              <a:buChar char="•"/>
            </a:pPr>
            <a:r>
              <a:rPr lang="en-US" sz="2000" dirty="0">
                <a:latin typeface="Times New Roman" panose="02020603050405020304" pitchFamily="18" charset="0"/>
                <a:cs typeface="Times New Roman" panose="02020603050405020304" pitchFamily="18" charset="0"/>
              </a:rPr>
              <a:t>  This final message is to be hashed</a:t>
            </a:r>
          </a:p>
          <a:p>
            <a:pPr>
              <a:buFont typeface="Arial" charset="0"/>
              <a:buChar char="•"/>
            </a:pPr>
            <a:r>
              <a:rPr lang="en-US" sz="2000" dirty="0">
                <a:latin typeface="Times New Roman" panose="02020603050405020304" pitchFamily="18" charset="0"/>
                <a:cs typeface="Times New Roman" panose="02020603050405020304" pitchFamily="18" charset="0"/>
              </a:rPr>
              <a:t>  The length of the message is in terms of 512 bits	</a:t>
            </a:r>
          </a:p>
        </p:txBody>
      </p:sp>
    </p:spTree>
    <p:extLst>
      <p:ext uri="{BB962C8B-B14F-4D97-AF65-F5344CB8AC3E}">
        <p14:creationId xmlns:p14="http://schemas.microsoft.com/office/powerpoint/2010/main" val="3224951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eaLnBrk="1" hangingPunct="1"/>
            <a:r>
              <a:rPr lang="en-US" sz="3600" dirty="0">
                <a:solidFill>
                  <a:schemeClr val="accent1">
                    <a:lumMod val="75000"/>
                  </a:schemeClr>
                </a:solidFill>
                <a:latin typeface="Times New Roman" panose="02020603050405020304" pitchFamily="18" charset="0"/>
                <a:cs typeface="Times New Roman" panose="02020603050405020304" pitchFamily="18" charset="0"/>
              </a:rPr>
              <a:t>Step 3: </a:t>
            </a:r>
            <a:r>
              <a:rPr lang="en-US" sz="3600" dirty="0">
                <a:solidFill>
                  <a:schemeClr val="tx1">
                    <a:lumMod val="75000"/>
                    <a:lumOff val="25000"/>
                  </a:schemeClr>
                </a:solidFill>
                <a:latin typeface="Times New Roman" panose="02020603050405020304" pitchFamily="18" charset="0"/>
                <a:cs typeface="Times New Roman" panose="02020603050405020304" pitchFamily="18" charset="0"/>
              </a:rPr>
              <a:t>Divide the </a:t>
            </a:r>
            <a:r>
              <a:rPr lang="en-US" sz="3600" dirty="0" err="1">
                <a:solidFill>
                  <a:schemeClr val="tx1">
                    <a:lumMod val="75000"/>
                    <a:lumOff val="25000"/>
                  </a:schemeClr>
                </a:solidFill>
                <a:latin typeface="Times New Roman" panose="02020603050405020304" pitchFamily="18" charset="0"/>
                <a:cs typeface="Times New Roman" panose="02020603050405020304" pitchFamily="18" charset="0"/>
              </a:rPr>
              <a:t>i</a:t>
            </a:r>
            <a:r>
              <a:rPr lang="en-US" sz="3600" dirty="0">
                <a:solidFill>
                  <a:schemeClr val="tx1">
                    <a:lumMod val="75000"/>
                    <a:lumOff val="25000"/>
                  </a:schemeClr>
                </a:solidFill>
                <a:latin typeface="Times New Roman" panose="02020603050405020304" pitchFamily="18" charset="0"/>
                <a:cs typeface="Times New Roman" panose="02020603050405020304" pitchFamily="18" charset="0"/>
              </a:rPr>
              <a:t>/p into 512 bits blocks</a:t>
            </a:r>
            <a:endParaRPr lang="en-IN" sz="3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1267" name="Rectangle 4"/>
          <p:cNvSpPr>
            <a:spLocks noChangeArrowheads="1"/>
          </p:cNvSpPr>
          <p:nvPr/>
        </p:nvSpPr>
        <p:spPr bwMode="auto">
          <a:xfrm>
            <a:off x="3059907" y="2294336"/>
            <a:ext cx="3456385" cy="540544"/>
          </a:xfrm>
          <a:prstGeom prst="rect">
            <a:avLst/>
          </a:prstGeom>
          <a:solidFill>
            <a:schemeClr val="accent1"/>
          </a:solidFill>
          <a:ln w="9525">
            <a:solidFill>
              <a:schemeClr val="tx1"/>
            </a:solidFill>
            <a:miter lim="800000"/>
            <a:headEnd/>
            <a:tailEnd/>
          </a:ln>
        </p:spPr>
        <p:txBody>
          <a:bodyPr wrap="none" anchor="ctr"/>
          <a:lstStyle/>
          <a:p>
            <a:pPr algn="ctr"/>
            <a:r>
              <a:rPr lang="en-US" sz="1350"/>
              <a:t>DATA TO BE HASHED</a:t>
            </a:r>
            <a:endParaRPr lang="en-IN" sz="1350"/>
          </a:p>
        </p:txBody>
      </p:sp>
      <p:sp>
        <p:nvSpPr>
          <p:cNvPr id="11268" name="Line 5"/>
          <p:cNvSpPr>
            <a:spLocks noChangeShapeType="1"/>
          </p:cNvSpPr>
          <p:nvPr/>
        </p:nvSpPr>
        <p:spPr bwMode="auto">
          <a:xfrm>
            <a:off x="4787504" y="2834878"/>
            <a:ext cx="0" cy="432197"/>
          </a:xfrm>
          <a:prstGeom prst="line">
            <a:avLst/>
          </a:prstGeom>
          <a:noFill/>
          <a:ln w="9525">
            <a:solidFill>
              <a:schemeClr val="tx1"/>
            </a:solidFill>
            <a:round/>
            <a:headEnd/>
            <a:tailEnd type="triangle" w="med" len="med"/>
          </a:ln>
        </p:spPr>
        <p:txBody>
          <a:bodyPr/>
          <a:lstStyle/>
          <a:p>
            <a:endParaRPr lang="en-US" sz="1350"/>
          </a:p>
        </p:txBody>
      </p:sp>
      <p:sp>
        <p:nvSpPr>
          <p:cNvPr id="11269" name="Line 6"/>
          <p:cNvSpPr>
            <a:spLocks noChangeShapeType="1"/>
          </p:cNvSpPr>
          <p:nvPr/>
        </p:nvSpPr>
        <p:spPr bwMode="auto">
          <a:xfrm flipV="1">
            <a:off x="1925241" y="3267075"/>
            <a:ext cx="5400675" cy="0"/>
          </a:xfrm>
          <a:prstGeom prst="line">
            <a:avLst/>
          </a:prstGeom>
          <a:noFill/>
          <a:ln w="9525">
            <a:solidFill>
              <a:schemeClr val="tx1"/>
            </a:solidFill>
            <a:round/>
            <a:headEnd/>
            <a:tailEnd/>
          </a:ln>
        </p:spPr>
        <p:txBody>
          <a:bodyPr/>
          <a:lstStyle/>
          <a:p>
            <a:endParaRPr lang="en-US" sz="1350"/>
          </a:p>
        </p:txBody>
      </p:sp>
      <p:sp>
        <p:nvSpPr>
          <p:cNvPr id="11270" name="Line 7"/>
          <p:cNvSpPr>
            <a:spLocks noChangeShapeType="1"/>
          </p:cNvSpPr>
          <p:nvPr/>
        </p:nvSpPr>
        <p:spPr bwMode="auto">
          <a:xfrm>
            <a:off x="1925241" y="3268267"/>
            <a:ext cx="0" cy="431006"/>
          </a:xfrm>
          <a:prstGeom prst="line">
            <a:avLst/>
          </a:prstGeom>
          <a:noFill/>
          <a:ln w="9525">
            <a:solidFill>
              <a:schemeClr val="tx1"/>
            </a:solidFill>
            <a:round/>
            <a:headEnd/>
            <a:tailEnd type="triangle" w="med" len="med"/>
          </a:ln>
        </p:spPr>
        <p:txBody>
          <a:bodyPr/>
          <a:lstStyle/>
          <a:p>
            <a:endParaRPr lang="en-US" sz="1350"/>
          </a:p>
        </p:txBody>
      </p:sp>
      <p:sp>
        <p:nvSpPr>
          <p:cNvPr id="11271" name="Rectangle 8"/>
          <p:cNvSpPr>
            <a:spLocks noChangeArrowheads="1"/>
          </p:cNvSpPr>
          <p:nvPr/>
        </p:nvSpPr>
        <p:spPr bwMode="auto">
          <a:xfrm>
            <a:off x="1494235" y="3807619"/>
            <a:ext cx="917972" cy="485775"/>
          </a:xfrm>
          <a:prstGeom prst="rect">
            <a:avLst/>
          </a:prstGeom>
          <a:solidFill>
            <a:schemeClr val="accent1"/>
          </a:solidFill>
          <a:ln w="9525">
            <a:solidFill>
              <a:schemeClr val="tx1"/>
            </a:solidFill>
            <a:miter lim="800000"/>
            <a:headEnd/>
            <a:tailEnd/>
          </a:ln>
        </p:spPr>
        <p:txBody>
          <a:bodyPr wrap="none" anchor="ctr"/>
          <a:lstStyle/>
          <a:p>
            <a:pPr algn="ctr"/>
            <a:r>
              <a:rPr lang="en-US" sz="1350"/>
              <a:t>BLOCK 1</a:t>
            </a:r>
            <a:endParaRPr lang="en-IN" sz="1350"/>
          </a:p>
        </p:txBody>
      </p:sp>
      <p:sp>
        <p:nvSpPr>
          <p:cNvPr id="11272" name="Line 9"/>
          <p:cNvSpPr>
            <a:spLocks noChangeShapeType="1"/>
          </p:cNvSpPr>
          <p:nvPr/>
        </p:nvSpPr>
        <p:spPr bwMode="auto">
          <a:xfrm>
            <a:off x="3167063" y="3268267"/>
            <a:ext cx="0" cy="431006"/>
          </a:xfrm>
          <a:prstGeom prst="line">
            <a:avLst/>
          </a:prstGeom>
          <a:noFill/>
          <a:ln w="9525">
            <a:solidFill>
              <a:schemeClr val="tx1"/>
            </a:solidFill>
            <a:round/>
            <a:headEnd/>
            <a:tailEnd type="triangle" w="med" len="med"/>
          </a:ln>
        </p:spPr>
        <p:txBody>
          <a:bodyPr/>
          <a:lstStyle/>
          <a:p>
            <a:endParaRPr lang="en-US" sz="1350"/>
          </a:p>
        </p:txBody>
      </p:sp>
      <p:sp>
        <p:nvSpPr>
          <p:cNvPr id="11273" name="Rectangle 10"/>
          <p:cNvSpPr>
            <a:spLocks noChangeArrowheads="1"/>
          </p:cNvSpPr>
          <p:nvPr/>
        </p:nvSpPr>
        <p:spPr bwMode="auto">
          <a:xfrm>
            <a:off x="2736058" y="3807619"/>
            <a:ext cx="917972" cy="485775"/>
          </a:xfrm>
          <a:prstGeom prst="rect">
            <a:avLst/>
          </a:prstGeom>
          <a:solidFill>
            <a:schemeClr val="accent1"/>
          </a:solidFill>
          <a:ln w="9525">
            <a:solidFill>
              <a:schemeClr val="tx1"/>
            </a:solidFill>
            <a:miter lim="800000"/>
            <a:headEnd/>
            <a:tailEnd/>
          </a:ln>
        </p:spPr>
        <p:txBody>
          <a:bodyPr wrap="none" anchor="ctr"/>
          <a:lstStyle/>
          <a:p>
            <a:pPr algn="ctr"/>
            <a:r>
              <a:rPr lang="en-US" sz="1350"/>
              <a:t>BLOCK 2</a:t>
            </a:r>
            <a:endParaRPr lang="en-IN" sz="1350"/>
          </a:p>
        </p:txBody>
      </p:sp>
      <p:sp>
        <p:nvSpPr>
          <p:cNvPr id="11274" name="Line 11"/>
          <p:cNvSpPr>
            <a:spLocks noChangeShapeType="1"/>
          </p:cNvSpPr>
          <p:nvPr/>
        </p:nvSpPr>
        <p:spPr bwMode="auto">
          <a:xfrm>
            <a:off x="7304485" y="3268267"/>
            <a:ext cx="0" cy="431006"/>
          </a:xfrm>
          <a:prstGeom prst="line">
            <a:avLst/>
          </a:prstGeom>
          <a:noFill/>
          <a:ln w="9525">
            <a:solidFill>
              <a:schemeClr val="tx1"/>
            </a:solidFill>
            <a:round/>
            <a:headEnd/>
            <a:tailEnd type="triangle" w="med" len="med"/>
          </a:ln>
        </p:spPr>
        <p:txBody>
          <a:bodyPr/>
          <a:lstStyle/>
          <a:p>
            <a:endParaRPr lang="en-US" sz="1350"/>
          </a:p>
        </p:txBody>
      </p:sp>
      <p:sp>
        <p:nvSpPr>
          <p:cNvPr id="11275" name="Rectangle 12"/>
          <p:cNvSpPr>
            <a:spLocks noChangeArrowheads="1"/>
          </p:cNvSpPr>
          <p:nvPr/>
        </p:nvSpPr>
        <p:spPr bwMode="auto">
          <a:xfrm>
            <a:off x="6840141" y="3807619"/>
            <a:ext cx="917972" cy="485775"/>
          </a:xfrm>
          <a:prstGeom prst="rect">
            <a:avLst/>
          </a:prstGeom>
          <a:solidFill>
            <a:schemeClr val="accent1"/>
          </a:solidFill>
          <a:ln w="9525">
            <a:solidFill>
              <a:schemeClr val="tx1"/>
            </a:solidFill>
            <a:miter lim="800000"/>
            <a:headEnd/>
            <a:tailEnd/>
          </a:ln>
        </p:spPr>
        <p:txBody>
          <a:bodyPr wrap="none" anchor="ctr"/>
          <a:lstStyle/>
          <a:p>
            <a:pPr algn="ctr"/>
            <a:r>
              <a:rPr lang="en-US" sz="1350"/>
              <a:t>BLOCK N</a:t>
            </a:r>
            <a:endParaRPr lang="en-IN" sz="1350"/>
          </a:p>
        </p:txBody>
      </p:sp>
      <p:sp>
        <p:nvSpPr>
          <p:cNvPr id="11276" name="Rectangle 13"/>
          <p:cNvSpPr>
            <a:spLocks noChangeArrowheads="1"/>
          </p:cNvSpPr>
          <p:nvPr/>
        </p:nvSpPr>
        <p:spPr bwMode="auto">
          <a:xfrm>
            <a:off x="1547813" y="4617244"/>
            <a:ext cx="744114" cy="300082"/>
          </a:xfrm>
          <a:prstGeom prst="rect">
            <a:avLst/>
          </a:prstGeom>
          <a:noFill/>
          <a:ln w="9525">
            <a:noFill/>
            <a:miter lim="800000"/>
            <a:headEnd/>
            <a:tailEnd/>
          </a:ln>
        </p:spPr>
        <p:txBody>
          <a:bodyPr wrap="none">
            <a:spAutoFit/>
          </a:bodyPr>
          <a:lstStyle/>
          <a:p>
            <a:r>
              <a:rPr lang="en-US" sz="1350">
                <a:solidFill>
                  <a:schemeClr val="tx2"/>
                </a:solidFill>
              </a:rPr>
              <a:t>512 bits</a:t>
            </a:r>
            <a:endParaRPr lang="en-IN" sz="1350">
              <a:solidFill>
                <a:schemeClr val="tx2"/>
              </a:solidFill>
            </a:endParaRPr>
          </a:p>
        </p:txBody>
      </p:sp>
      <p:sp>
        <p:nvSpPr>
          <p:cNvPr id="11277" name="Rectangle 14"/>
          <p:cNvSpPr>
            <a:spLocks noChangeArrowheads="1"/>
          </p:cNvSpPr>
          <p:nvPr/>
        </p:nvSpPr>
        <p:spPr bwMode="auto">
          <a:xfrm>
            <a:off x="2789635" y="4670822"/>
            <a:ext cx="744114" cy="300082"/>
          </a:xfrm>
          <a:prstGeom prst="rect">
            <a:avLst/>
          </a:prstGeom>
          <a:noFill/>
          <a:ln w="9525">
            <a:noFill/>
            <a:miter lim="800000"/>
            <a:headEnd/>
            <a:tailEnd/>
          </a:ln>
        </p:spPr>
        <p:txBody>
          <a:bodyPr wrap="none">
            <a:spAutoFit/>
          </a:bodyPr>
          <a:lstStyle/>
          <a:p>
            <a:r>
              <a:rPr lang="en-US" sz="1350">
                <a:solidFill>
                  <a:schemeClr val="tx2"/>
                </a:solidFill>
              </a:rPr>
              <a:t>512 bits</a:t>
            </a:r>
            <a:endParaRPr lang="en-IN" sz="1350">
              <a:solidFill>
                <a:schemeClr val="tx2"/>
              </a:solidFill>
            </a:endParaRPr>
          </a:p>
        </p:txBody>
      </p:sp>
      <p:sp>
        <p:nvSpPr>
          <p:cNvPr id="11278" name="Rectangle 15"/>
          <p:cNvSpPr>
            <a:spLocks noChangeArrowheads="1"/>
          </p:cNvSpPr>
          <p:nvPr/>
        </p:nvSpPr>
        <p:spPr bwMode="auto">
          <a:xfrm>
            <a:off x="6948488" y="4508897"/>
            <a:ext cx="744114" cy="300082"/>
          </a:xfrm>
          <a:prstGeom prst="rect">
            <a:avLst/>
          </a:prstGeom>
          <a:noFill/>
          <a:ln w="9525">
            <a:noFill/>
            <a:miter lim="800000"/>
            <a:headEnd/>
            <a:tailEnd/>
          </a:ln>
        </p:spPr>
        <p:txBody>
          <a:bodyPr wrap="none">
            <a:spAutoFit/>
          </a:bodyPr>
          <a:lstStyle/>
          <a:p>
            <a:r>
              <a:rPr lang="en-US" sz="1350">
                <a:solidFill>
                  <a:schemeClr val="tx2"/>
                </a:solidFill>
              </a:rPr>
              <a:t>512 bits</a:t>
            </a:r>
            <a:endParaRPr lang="en-IN" sz="1350">
              <a:solidFill>
                <a:schemeClr val="tx2"/>
              </a:solidFill>
            </a:endParaRPr>
          </a:p>
        </p:txBody>
      </p:sp>
      <p:sp>
        <p:nvSpPr>
          <p:cNvPr id="11279" name="Oval 16"/>
          <p:cNvSpPr>
            <a:spLocks noChangeArrowheads="1"/>
          </p:cNvSpPr>
          <p:nvPr/>
        </p:nvSpPr>
        <p:spPr bwMode="auto">
          <a:xfrm>
            <a:off x="3869532" y="3914776"/>
            <a:ext cx="216694" cy="216694"/>
          </a:xfrm>
          <a:prstGeom prst="ellipse">
            <a:avLst/>
          </a:prstGeom>
          <a:solidFill>
            <a:schemeClr val="accent1"/>
          </a:solidFill>
          <a:ln w="9525">
            <a:solidFill>
              <a:schemeClr val="tx1"/>
            </a:solidFill>
            <a:round/>
            <a:headEnd/>
            <a:tailEnd/>
          </a:ln>
        </p:spPr>
        <p:txBody>
          <a:bodyPr wrap="none" anchor="ctr"/>
          <a:lstStyle/>
          <a:p>
            <a:endParaRPr lang="en-US" sz="1350"/>
          </a:p>
        </p:txBody>
      </p:sp>
      <p:sp>
        <p:nvSpPr>
          <p:cNvPr id="11280" name="Oval 17"/>
          <p:cNvSpPr>
            <a:spLocks noChangeArrowheads="1"/>
          </p:cNvSpPr>
          <p:nvPr/>
        </p:nvSpPr>
        <p:spPr bwMode="auto">
          <a:xfrm>
            <a:off x="4355307" y="3914776"/>
            <a:ext cx="216694" cy="216694"/>
          </a:xfrm>
          <a:prstGeom prst="ellipse">
            <a:avLst/>
          </a:prstGeom>
          <a:solidFill>
            <a:schemeClr val="accent1"/>
          </a:solidFill>
          <a:ln w="9525">
            <a:solidFill>
              <a:schemeClr val="tx1"/>
            </a:solidFill>
            <a:round/>
            <a:headEnd/>
            <a:tailEnd/>
          </a:ln>
        </p:spPr>
        <p:txBody>
          <a:bodyPr wrap="none" anchor="ctr"/>
          <a:lstStyle/>
          <a:p>
            <a:pPr algn="ctr"/>
            <a:r>
              <a:rPr lang="en-US" sz="1350"/>
              <a:t>   </a:t>
            </a:r>
            <a:endParaRPr lang="en-IN" sz="1350"/>
          </a:p>
        </p:txBody>
      </p:sp>
      <p:sp>
        <p:nvSpPr>
          <p:cNvPr id="11281" name="Oval 18"/>
          <p:cNvSpPr>
            <a:spLocks noChangeArrowheads="1"/>
          </p:cNvSpPr>
          <p:nvPr/>
        </p:nvSpPr>
        <p:spPr bwMode="auto">
          <a:xfrm>
            <a:off x="4895851" y="3914776"/>
            <a:ext cx="216694" cy="216694"/>
          </a:xfrm>
          <a:prstGeom prst="ellipse">
            <a:avLst/>
          </a:prstGeom>
          <a:solidFill>
            <a:schemeClr val="accent1"/>
          </a:solidFill>
          <a:ln w="9525">
            <a:solidFill>
              <a:schemeClr val="tx1"/>
            </a:solidFill>
            <a:round/>
            <a:headEnd/>
            <a:tailEnd/>
          </a:ln>
        </p:spPr>
        <p:txBody>
          <a:bodyPr wrap="none" anchor="ctr"/>
          <a:lstStyle/>
          <a:p>
            <a:endParaRPr lang="en-US" sz="1350"/>
          </a:p>
        </p:txBody>
      </p:sp>
      <p:sp>
        <p:nvSpPr>
          <p:cNvPr id="11282" name="Oval 19"/>
          <p:cNvSpPr>
            <a:spLocks noChangeArrowheads="1"/>
          </p:cNvSpPr>
          <p:nvPr/>
        </p:nvSpPr>
        <p:spPr bwMode="auto">
          <a:xfrm>
            <a:off x="5436395" y="3914776"/>
            <a:ext cx="216694" cy="216694"/>
          </a:xfrm>
          <a:prstGeom prst="ellipse">
            <a:avLst/>
          </a:prstGeom>
          <a:solidFill>
            <a:schemeClr val="accent1"/>
          </a:solidFill>
          <a:ln w="9525">
            <a:solidFill>
              <a:schemeClr val="tx1"/>
            </a:solidFill>
            <a:round/>
            <a:headEnd/>
            <a:tailEnd/>
          </a:ln>
        </p:spPr>
        <p:txBody>
          <a:bodyPr wrap="none" anchor="ctr"/>
          <a:lstStyle/>
          <a:p>
            <a:endParaRPr lang="en-US" sz="1350"/>
          </a:p>
        </p:txBody>
      </p:sp>
      <p:sp>
        <p:nvSpPr>
          <p:cNvPr id="11283" name="Oval 20"/>
          <p:cNvSpPr>
            <a:spLocks noChangeArrowheads="1"/>
          </p:cNvSpPr>
          <p:nvPr/>
        </p:nvSpPr>
        <p:spPr bwMode="auto">
          <a:xfrm>
            <a:off x="6030517" y="3914776"/>
            <a:ext cx="216694" cy="216694"/>
          </a:xfrm>
          <a:prstGeom prst="ellipse">
            <a:avLst/>
          </a:prstGeom>
          <a:solidFill>
            <a:schemeClr val="accent1"/>
          </a:solidFill>
          <a:ln w="9525">
            <a:solidFill>
              <a:schemeClr val="tx1"/>
            </a:solidFill>
            <a:round/>
            <a:headEnd/>
            <a:tailEnd/>
          </a:ln>
        </p:spPr>
        <p:txBody>
          <a:bodyPr wrap="none" anchor="ctr"/>
          <a:lstStyle/>
          <a:p>
            <a:endParaRPr lang="en-US" sz="1350"/>
          </a:p>
        </p:txBody>
      </p:sp>
    </p:spTree>
    <p:extLst>
      <p:ext uri="{BB962C8B-B14F-4D97-AF65-F5344CB8AC3E}">
        <p14:creationId xmlns:p14="http://schemas.microsoft.com/office/powerpoint/2010/main" val="3899170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4157" y="798316"/>
            <a:ext cx="7364186" cy="529828"/>
          </a:xfrm>
        </p:spPr>
        <p:txBody>
          <a:bodyPr>
            <a:noAutofit/>
          </a:bodyPr>
          <a:lstStyle/>
          <a:p>
            <a:pPr eaLnBrk="1" hangingPunct="1"/>
            <a:r>
              <a:rPr lang="en-US" sz="3600" dirty="0">
                <a:latin typeface="Times New Roman" panose="02020603050405020304" pitchFamily="18" charset="0"/>
                <a:cs typeface="Times New Roman" panose="02020603050405020304" pitchFamily="18" charset="0"/>
              </a:rPr>
              <a:t>Step 4 – Initialize chaining variables</a:t>
            </a:r>
            <a:endParaRPr lang="en-IN" sz="3600" dirty="0">
              <a:latin typeface="Times New Roman" panose="02020603050405020304" pitchFamily="18" charset="0"/>
              <a:cs typeface="Times New Roman" panose="02020603050405020304" pitchFamily="18" charset="0"/>
            </a:endParaRPr>
          </a:p>
        </p:txBody>
      </p:sp>
      <p:sp>
        <p:nvSpPr>
          <p:cNvPr id="12291" name="Rectangle 3"/>
          <p:cNvSpPr>
            <a:spLocks noGrp="1" noChangeArrowheads="1"/>
          </p:cNvSpPr>
          <p:nvPr>
            <p:ph type="body" idx="1"/>
          </p:nvPr>
        </p:nvSpPr>
        <p:spPr>
          <a:xfrm>
            <a:off x="729343" y="1701405"/>
            <a:ext cx="6882323" cy="1835944"/>
          </a:xfrm>
        </p:spPr>
        <p:txBody>
          <a:bodyPr>
            <a:normAutofit/>
          </a:bodyPr>
          <a:lstStyle/>
          <a:p>
            <a:pPr eaLnBrk="1" hangingPunct="1">
              <a:lnSpc>
                <a:spcPct val="90000"/>
              </a:lnSpc>
            </a:pPr>
            <a:r>
              <a:rPr lang="en-US" dirty="0">
                <a:latin typeface="Times New Roman" panose="02020603050405020304" pitchFamily="18" charset="0"/>
                <a:cs typeface="Times New Roman" panose="02020603050405020304" pitchFamily="18" charset="0"/>
              </a:rPr>
              <a:t>Four variables called as chaining variables are initialized</a:t>
            </a:r>
          </a:p>
          <a:p>
            <a:pPr eaLnBrk="1" hangingPunct="1">
              <a:lnSpc>
                <a:spcPct val="90000"/>
              </a:lnSpc>
            </a:pPr>
            <a:r>
              <a:rPr lang="en-US" dirty="0">
                <a:latin typeface="Times New Roman" panose="02020603050405020304" pitchFamily="18" charset="0"/>
                <a:cs typeface="Times New Roman" panose="02020603050405020304" pitchFamily="18" charset="0"/>
              </a:rPr>
              <a:t>They are called as A B C </a:t>
            </a:r>
            <a:r>
              <a:rPr lang="en-US" sz="2400" dirty="0">
                <a:latin typeface="Times New Roman" panose="02020603050405020304" pitchFamily="18" charset="0"/>
                <a:cs typeface="Times New Roman" panose="02020603050405020304" pitchFamily="18" charset="0"/>
              </a:rPr>
              <a:t>and</a:t>
            </a:r>
            <a:r>
              <a:rPr lang="en-US" dirty="0">
                <a:latin typeface="Times New Roman" panose="02020603050405020304" pitchFamily="18" charset="0"/>
                <a:cs typeface="Times New Roman" panose="02020603050405020304" pitchFamily="18" charset="0"/>
              </a:rPr>
              <a:t> D</a:t>
            </a:r>
          </a:p>
          <a:p>
            <a:pPr eaLnBrk="1" hangingPunct="1">
              <a:lnSpc>
                <a:spcPct val="90000"/>
              </a:lnSpc>
            </a:pPr>
            <a:r>
              <a:rPr lang="en-US" dirty="0">
                <a:latin typeface="Times New Roman" panose="02020603050405020304" pitchFamily="18" charset="0"/>
                <a:cs typeface="Times New Roman" panose="02020603050405020304" pitchFamily="18" charset="0"/>
              </a:rPr>
              <a:t>Each of these is a 32 bit number</a:t>
            </a:r>
          </a:p>
          <a:p>
            <a:pPr eaLnBrk="1" hangingPunct="1">
              <a:lnSpc>
                <a:spcPct val="90000"/>
              </a:lnSpc>
            </a:pPr>
            <a:r>
              <a:rPr lang="en-US" dirty="0">
                <a:latin typeface="Times New Roman" panose="02020603050405020304" pitchFamily="18" charset="0"/>
                <a:cs typeface="Times New Roman" panose="02020603050405020304" pitchFamily="18" charset="0"/>
              </a:rPr>
              <a:t>The initial hex values are</a:t>
            </a:r>
            <a:endParaRPr lang="en-IN" dirty="0">
              <a:latin typeface="Times New Roman" panose="02020603050405020304" pitchFamily="18" charset="0"/>
              <a:cs typeface="Times New Roman" panose="02020603050405020304" pitchFamily="18" charset="0"/>
            </a:endParaRPr>
          </a:p>
        </p:txBody>
      </p:sp>
      <p:sp>
        <p:nvSpPr>
          <p:cNvPr id="12292" name="Rectangle 4"/>
          <p:cNvSpPr>
            <a:spLocks noChangeArrowheads="1"/>
          </p:cNvSpPr>
          <p:nvPr/>
        </p:nvSpPr>
        <p:spPr bwMode="auto">
          <a:xfrm>
            <a:off x="2303861" y="3482580"/>
            <a:ext cx="4158853" cy="2301478"/>
          </a:xfrm>
          <a:prstGeom prst="rect">
            <a:avLst/>
          </a:prstGeom>
          <a:solidFill>
            <a:schemeClr val="accent1"/>
          </a:solidFill>
          <a:ln w="9525">
            <a:solidFill>
              <a:schemeClr val="tx1"/>
            </a:solidFill>
            <a:miter lim="800000"/>
            <a:headEnd/>
            <a:tailEnd/>
          </a:ln>
        </p:spPr>
        <p:txBody>
          <a:bodyPr wrap="none" anchor="ctr"/>
          <a:lstStyle/>
          <a:p>
            <a:r>
              <a:rPr lang="en-US" b="1"/>
              <a:t>A	Hex	01	23	45	67	</a:t>
            </a:r>
          </a:p>
          <a:p>
            <a:endParaRPr lang="en-US" b="1"/>
          </a:p>
          <a:p>
            <a:r>
              <a:rPr lang="en-US" b="1"/>
              <a:t>B	Hex 	89	AB	CD	EF	</a:t>
            </a:r>
          </a:p>
          <a:p>
            <a:r>
              <a:rPr lang="en-US" b="1"/>
              <a:t>	</a:t>
            </a:r>
          </a:p>
          <a:p>
            <a:r>
              <a:rPr lang="en-US" b="1"/>
              <a:t>C	Hex 	FE	DC	BA	98</a:t>
            </a:r>
          </a:p>
          <a:p>
            <a:endParaRPr lang="en-US" b="1"/>
          </a:p>
          <a:p>
            <a:r>
              <a:rPr lang="en-US" b="1"/>
              <a:t>D</a:t>
            </a:r>
            <a:r>
              <a:rPr lang="en-US" sz="1350" b="1"/>
              <a:t>	</a:t>
            </a:r>
            <a:r>
              <a:rPr lang="en-US" b="1"/>
              <a:t>Hex</a:t>
            </a:r>
            <a:r>
              <a:rPr lang="en-US" sz="1350" b="1"/>
              <a:t> 	</a:t>
            </a:r>
            <a:r>
              <a:rPr lang="en-US" b="1"/>
              <a:t>76	54	32	10</a:t>
            </a:r>
            <a:endParaRPr lang="en-IN" b="1"/>
          </a:p>
        </p:txBody>
      </p:sp>
    </p:spTree>
    <p:extLst>
      <p:ext uri="{BB962C8B-B14F-4D97-AF65-F5344CB8AC3E}">
        <p14:creationId xmlns:p14="http://schemas.microsoft.com/office/powerpoint/2010/main" val="1253316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eaLnBrk="1" hangingPunct="1"/>
            <a:r>
              <a:rPr lang="en-US" sz="3600" dirty="0">
                <a:latin typeface="Times New Roman" panose="02020603050405020304" pitchFamily="18" charset="0"/>
                <a:cs typeface="Times New Roman" panose="02020603050405020304" pitchFamily="18" charset="0"/>
              </a:rPr>
              <a:t>Step 5</a:t>
            </a:r>
            <a:endParaRPr lang="en-IN" sz="3600" dirty="0">
              <a:latin typeface="Times New Roman" panose="02020603050405020304" pitchFamily="18" charset="0"/>
              <a:cs typeface="Times New Roman" panose="02020603050405020304" pitchFamily="18" charset="0"/>
            </a:endParaRPr>
          </a:p>
        </p:txBody>
      </p:sp>
      <p:sp>
        <p:nvSpPr>
          <p:cNvPr id="13315" name="Rectangle 3"/>
          <p:cNvSpPr>
            <a:spLocks noGrp="1" noChangeArrowheads="1"/>
          </p:cNvSpPr>
          <p:nvPr>
            <p:ph type="body" idx="1"/>
          </p:nvPr>
        </p:nvSpPr>
        <p:spPr/>
        <p:txBody>
          <a:bodyPr/>
          <a:lstStyle/>
          <a:p>
            <a:pPr eaLnBrk="1" hangingPunct="1"/>
            <a:r>
              <a:rPr lang="en-US" dirty="0">
                <a:latin typeface="Times New Roman" panose="02020603050405020304" pitchFamily="18" charset="0"/>
                <a:cs typeface="Times New Roman" panose="02020603050405020304" pitchFamily="18" charset="0"/>
              </a:rPr>
              <a:t>After all the initializations the real algorithm begins</a:t>
            </a:r>
          </a:p>
          <a:p>
            <a:pPr eaLnBrk="1" hangingPunct="1"/>
            <a:r>
              <a:rPr lang="en-US" dirty="0">
                <a:latin typeface="Times New Roman" panose="02020603050405020304" pitchFamily="18" charset="0"/>
                <a:cs typeface="Times New Roman" panose="02020603050405020304" pitchFamily="18" charset="0"/>
              </a:rPr>
              <a:t>Its quiet complicated , we will discuss it step by step</a:t>
            </a:r>
          </a:p>
          <a:p>
            <a:pPr eaLnBrk="1" hangingPunct="1"/>
            <a:r>
              <a:rPr lang="en-US" dirty="0">
                <a:latin typeface="Times New Roman" panose="02020603050405020304" pitchFamily="18" charset="0"/>
                <a:cs typeface="Times New Roman" panose="02020603050405020304" pitchFamily="18" charset="0"/>
              </a:rPr>
              <a:t>There is a loop that runs for as many 512 bit blocks as are in the message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281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Step 5.1 : Process blocks</a:t>
            </a:r>
            <a:endParaRPr lang="en-IN" dirty="0">
              <a:latin typeface="Times New Roman" panose="02020603050405020304" pitchFamily="18" charset="0"/>
              <a:cs typeface="Times New Roman" panose="02020603050405020304" pitchFamily="18" charset="0"/>
            </a:endParaRPr>
          </a:p>
        </p:txBody>
      </p:sp>
      <p:sp>
        <p:nvSpPr>
          <p:cNvPr id="14339" name="Rectangle 3"/>
          <p:cNvSpPr>
            <a:spLocks noGrp="1" noChangeArrowheads="1"/>
          </p:cNvSpPr>
          <p:nvPr>
            <p:ph type="body" idx="1"/>
          </p:nvPr>
        </p:nvSpPr>
        <p:spPr>
          <a:xfrm>
            <a:off x="628650" y="1825625"/>
            <a:ext cx="8047264" cy="4351338"/>
          </a:xfrm>
        </p:spPr>
        <p:txBody>
          <a:bodyPr/>
          <a:lstStyle/>
          <a:p>
            <a:pPr eaLnBrk="1" hangingPunct="1"/>
            <a:r>
              <a:rPr lang="en-US" dirty="0">
                <a:latin typeface="Times New Roman" panose="02020603050405020304" pitchFamily="18" charset="0"/>
                <a:cs typeface="Times New Roman" panose="02020603050405020304" pitchFamily="18" charset="0"/>
              </a:rPr>
              <a:t>Copy the 4 chaining variables into  4 corresponding variables a ,b ,c, d</a:t>
            </a:r>
          </a:p>
          <a:p>
            <a:pPr eaLnBrk="1" hangingPunct="1"/>
            <a:r>
              <a:rPr lang="en-US" dirty="0">
                <a:latin typeface="Times New Roman" panose="02020603050405020304" pitchFamily="18" charset="0"/>
                <a:cs typeface="Times New Roman" panose="02020603050405020304" pitchFamily="18" charset="0"/>
              </a:rPr>
              <a:t>A -&gt; a</a:t>
            </a:r>
          </a:p>
          <a:p>
            <a:pPr eaLnBrk="1" hangingPunct="1"/>
            <a:r>
              <a:rPr lang="en-US" dirty="0">
                <a:latin typeface="Times New Roman" panose="02020603050405020304" pitchFamily="18" charset="0"/>
                <a:cs typeface="Times New Roman" panose="02020603050405020304" pitchFamily="18" charset="0"/>
              </a:rPr>
              <a:t>B -&gt; b</a:t>
            </a:r>
          </a:p>
          <a:p>
            <a:pPr eaLnBrk="1" hangingPunct="1"/>
            <a:r>
              <a:rPr lang="en-US" dirty="0">
                <a:latin typeface="Times New Roman" panose="02020603050405020304" pitchFamily="18" charset="0"/>
                <a:cs typeface="Times New Roman" panose="02020603050405020304" pitchFamily="18" charset="0"/>
              </a:rPr>
              <a:t>C -&gt; c</a:t>
            </a:r>
          </a:p>
          <a:p>
            <a:pPr eaLnBrk="1" hangingPunct="1"/>
            <a:r>
              <a:rPr lang="en-US" dirty="0">
                <a:latin typeface="Times New Roman" panose="02020603050405020304" pitchFamily="18" charset="0"/>
                <a:cs typeface="Times New Roman" panose="02020603050405020304" pitchFamily="18" charset="0"/>
              </a:rPr>
              <a:t>D -&gt; d</a:t>
            </a:r>
            <a:endParaRPr lang="en-IN" dirty="0">
              <a:latin typeface="Times New Roman" panose="02020603050405020304" pitchFamily="18" charset="0"/>
              <a:cs typeface="Times New Roman" panose="02020603050405020304" pitchFamily="18" charset="0"/>
            </a:endParaRPr>
          </a:p>
        </p:txBody>
      </p:sp>
      <p:sp>
        <p:nvSpPr>
          <p:cNvPr id="14340" name="Rectangle 4"/>
          <p:cNvSpPr>
            <a:spLocks noChangeArrowheads="1"/>
          </p:cNvSpPr>
          <p:nvPr/>
        </p:nvSpPr>
        <p:spPr bwMode="auto">
          <a:xfrm>
            <a:off x="4301730" y="4346972"/>
            <a:ext cx="2430065" cy="647700"/>
          </a:xfrm>
          <a:prstGeom prst="rect">
            <a:avLst/>
          </a:prstGeom>
          <a:solidFill>
            <a:schemeClr val="accent1"/>
          </a:solidFill>
          <a:ln w="9525">
            <a:solidFill>
              <a:schemeClr val="tx1"/>
            </a:solidFill>
            <a:miter lim="800000"/>
            <a:headEnd/>
            <a:tailEnd/>
          </a:ln>
        </p:spPr>
        <p:txBody>
          <a:bodyPr wrap="none" anchor="ctr"/>
          <a:lstStyle/>
          <a:p>
            <a:pPr algn="ctr"/>
            <a:r>
              <a:rPr lang="en-US" sz="1350"/>
              <a:t>abcd </a:t>
            </a:r>
            <a:endParaRPr lang="en-IN" sz="1350"/>
          </a:p>
        </p:txBody>
      </p:sp>
      <p:sp>
        <p:nvSpPr>
          <p:cNvPr id="14341" name="Rectangle 5"/>
          <p:cNvSpPr>
            <a:spLocks noChangeArrowheads="1"/>
          </p:cNvSpPr>
          <p:nvPr/>
        </p:nvSpPr>
        <p:spPr bwMode="auto">
          <a:xfrm>
            <a:off x="5760244" y="5103019"/>
            <a:ext cx="1728788" cy="485775"/>
          </a:xfrm>
          <a:prstGeom prst="rect">
            <a:avLst/>
          </a:prstGeom>
          <a:noFill/>
          <a:ln w="9525">
            <a:noFill/>
            <a:miter lim="800000"/>
            <a:headEnd/>
            <a:tailEnd/>
          </a:ln>
        </p:spPr>
        <p:txBody>
          <a:bodyPr wrap="none" anchor="ctr"/>
          <a:lstStyle/>
          <a:p>
            <a:pPr algn="ctr"/>
            <a:r>
              <a:rPr lang="en-US" sz="1350"/>
              <a:t>128 bit single register</a:t>
            </a:r>
            <a:endParaRPr lang="en-IN" sz="1350"/>
          </a:p>
        </p:txBody>
      </p:sp>
    </p:spTree>
    <p:extLst>
      <p:ext uri="{BB962C8B-B14F-4D97-AF65-F5344CB8AC3E}">
        <p14:creationId xmlns:p14="http://schemas.microsoft.com/office/powerpoint/2010/main" val="3229257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Step 5.2 Divide </a:t>
            </a:r>
            <a:endParaRPr lang="en-IN" dirty="0">
              <a:latin typeface="Times New Roman" panose="02020603050405020304" pitchFamily="18" charset="0"/>
              <a:cs typeface="Times New Roman" panose="02020603050405020304" pitchFamily="18" charset="0"/>
            </a:endParaRPr>
          </a:p>
        </p:txBody>
      </p:sp>
      <p:sp>
        <p:nvSpPr>
          <p:cNvPr id="15363" name="Rectangle 3"/>
          <p:cNvSpPr>
            <a:spLocks noGrp="1" noChangeArrowheads="1"/>
          </p:cNvSpPr>
          <p:nvPr>
            <p:ph type="body" idx="1"/>
          </p:nvPr>
        </p:nvSpPr>
        <p:spPr/>
        <p:txBody>
          <a:bodyPr/>
          <a:lstStyle/>
          <a:p>
            <a:pPr eaLnBrk="1" hangingPunct="1"/>
            <a:r>
              <a:rPr lang="en-US" dirty="0">
                <a:latin typeface="Times New Roman" panose="02020603050405020304" pitchFamily="18" charset="0"/>
                <a:cs typeface="Times New Roman" panose="02020603050405020304" pitchFamily="18" charset="0"/>
              </a:rPr>
              <a:t>Divide the current 512 bit block into 16 sub blocks M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5364" name="Rectangle 4"/>
          <p:cNvSpPr>
            <a:spLocks noChangeArrowheads="1"/>
          </p:cNvSpPr>
          <p:nvPr/>
        </p:nvSpPr>
        <p:spPr bwMode="auto">
          <a:xfrm>
            <a:off x="2844405" y="3320655"/>
            <a:ext cx="3725465" cy="486965"/>
          </a:xfrm>
          <a:prstGeom prst="rect">
            <a:avLst/>
          </a:prstGeom>
          <a:solidFill>
            <a:schemeClr val="accent1"/>
          </a:solidFill>
          <a:ln w="9525">
            <a:solidFill>
              <a:schemeClr val="tx1"/>
            </a:solidFill>
            <a:miter lim="800000"/>
            <a:headEnd/>
            <a:tailEnd/>
          </a:ln>
        </p:spPr>
        <p:txBody>
          <a:bodyPr wrap="none" anchor="ctr"/>
          <a:lstStyle/>
          <a:p>
            <a:pPr algn="ctr"/>
            <a:r>
              <a:rPr lang="en-US" sz="1350"/>
              <a:t>Blk |  512 bits</a:t>
            </a:r>
            <a:endParaRPr lang="en-IN" sz="1350"/>
          </a:p>
        </p:txBody>
      </p:sp>
      <p:sp>
        <p:nvSpPr>
          <p:cNvPr id="15365" name="Line 5"/>
          <p:cNvSpPr>
            <a:spLocks noChangeShapeType="1"/>
          </p:cNvSpPr>
          <p:nvPr/>
        </p:nvSpPr>
        <p:spPr bwMode="auto">
          <a:xfrm>
            <a:off x="2951560" y="3807620"/>
            <a:ext cx="0" cy="431006"/>
          </a:xfrm>
          <a:prstGeom prst="line">
            <a:avLst/>
          </a:prstGeom>
          <a:noFill/>
          <a:ln w="9525">
            <a:solidFill>
              <a:schemeClr val="tx1"/>
            </a:solidFill>
            <a:round/>
            <a:headEnd/>
            <a:tailEnd type="triangle" w="med" len="med"/>
          </a:ln>
        </p:spPr>
        <p:txBody>
          <a:bodyPr/>
          <a:lstStyle/>
          <a:p>
            <a:endParaRPr lang="en-US" sz="1350"/>
          </a:p>
        </p:txBody>
      </p:sp>
      <p:sp>
        <p:nvSpPr>
          <p:cNvPr id="15366" name="Rectangle 6"/>
          <p:cNvSpPr>
            <a:spLocks noChangeArrowheads="1"/>
          </p:cNvSpPr>
          <p:nvPr/>
        </p:nvSpPr>
        <p:spPr bwMode="auto">
          <a:xfrm>
            <a:off x="2465785" y="4346972"/>
            <a:ext cx="917972" cy="485775"/>
          </a:xfrm>
          <a:prstGeom prst="rect">
            <a:avLst/>
          </a:prstGeom>
          <a:solidFill>
            <a:schemeClr val="accent1"/>
          </a:solidFill>
          <a:ln w="9525">
            <a:solidFill>
              <a:schemeClr val="tx1"/>
            </a:solidFill>
            <a:miter lim="800000"/>
            <a:headEnd/>
            <a:tailEnd/>
          </a:ln>
        </p:spPr>
        <p:txBody>
          <a:bodyPr wrap="none" anchor="ctr"/>
          <a:lstStyle/>
          <a:p>
            <a:pPr algn="ctr"/>
            <a:r>
              <a:rPr lang="en-US" sz="1350"/>
              <a:t>SB1</a:t>
            </a:r>
            <a:endParaRPr lang="en-IN" sz="1350"/>
          </a:p>
        </p:txBody>
      </p:sp>
      <p:sp>
        <p:nvSpPr>
          <p:cNvPr id="15367" name="Line 7"/>
          <p:cNvSpPr>
            <a:spLocks noChangeShapeType="1"/>
          </p:cNvSpPr>
          <p:nvPr/>
        </p:nvSpPr>
        <p:spPr bwMode="auto">
          <a:xfrm>
            <a:off x="4138613" y="3807620"/>
            <a:ext cx="0" cy="431006"/>
          </a:xfrm>
          <a:prstGeom prst="line">
            <a:avLst/>
          </a:prstGeom>
          <a:noFill/>
          <a:ln w="9525">
            <a:solidFill>
              <a:schemeClr val="tx1"/>
            </a:solidFill>
            <a:round/>
            <a:headEnd/>
            <a:tailEnd type="triangle" w="med" len="med"/>
          </a:ln>
        </p:spPr>
        <p:txBody>
          <a:bodyPr/>
          <a:lstStyle/>
          <a:p>
            <a:endParaRPr lang="en-US" sz="1350"/>
          </a:p>
        </p:txBody>
      </p:sp>
      <p:sp>
        <p:nvSpPr>
          <p:cNvPr id="15368" name="Rectangle 8"/>
          <p:cNvSpPr>
            <a:spLocks noChangeArrowheads="1"/>
          </p:cNvSpPr>
          <p:nvPr/>
        </p:nvSpPr>
        <p:spPr bwMode="auto">
          <a:xfrm>
            <a:off x="3707608" y="4346972"/>
            <a:ext cx="917972" cy="485775"/>
          </a:xfrm>
          <a:prstGeom prst="rect">
            <a:avLst/>
          </a:prstGeom>
          <a:solidFill>
            <a:schemeClr val="accent1"/>
          </a:solidFill>
          <a:ln w="9525">
            <a:solidFill>
              <a:schemeClr val="tx1"/>
            </a:solidFill>
            <a:miter lim="800000"/>
            <a:headEnd/>
            <a:tailEnd/>
          </a:ln>
        </p:spPr>
        <p:txBody>
          <a:bodyPr wrap="none" anchor="ctr"/>
          <a:lstStyle/>
          <a:p>
            <a:pPr algn="ctr"/>
            <a:r>
              <a:rPr lang="en-US" sz="1350"/>
              <a:t>SB2</a:t>
            </a:r>
            <a:endParaRPr lang="en-IN" sz="1350"/>
          </a:p>
        </p:txBody>
      </p:sp>
      <p:sp>
        <p:nvSpPr>
          <p:cNvPr id="15369" name="Line 9"/>
          <p:cNvSpPr>
            <a:spLocks noChangeShapeType="1"/>
          </p:cNvSpPr>
          <p:nvPr/>
        </p:nvSpPr>
        <p:spPr bwMode="auto">
          <a:xfrm>
            <a:off x="6515100" y="3807620"/>
            <a:ext cx="0" cy="431006"/>
          </a:xfrm>
          <a:prstGeom prst="line">
            <a:avLst/>
          </a:prstGeom>
          <a:noFill/>
          <a:ln w="9525">
            <a:solidFill>
              <a:schemeClr val="tx1"/>
            </a:solidFill>
            <a:round/>
            <a:headEnd/>
            <a:tailEnd type="triangle" w="med" len="med"/>
          </a:ln>
        </p:spPr>
        <p:txBody>
          <a:bodyPr/>
          <a:lstStyle/>
          <a:p>
            <a:endParaRPr lang="en-US" sz="1350"/>
          </a:p>
        </p:txBody>
      </p:sp>
      <p:sp>
        <p:nvSpPr>
          <p:cNvPr id="15370" name="Rectangle 10"/>
          <p:cNvSpPr>
            <a:spLocks noChangeArrowheads="1"/>
          </p:cNvSpPr>
          <p:nvPr/>
        </p:nvSpPr>
        <p:spPr bwMode="auto">
          <a:xfrm>
            <a:off x="6084095" y="4346972"/>
            <a:ext cx="917972" cy="485775"/>
          </a:xfrm>
          <a:prstGeom prst="rect">
            <a:avLst/>
          </a:prstGeom>
          <a:solidFill>
            <a:schemeClr val="accent1"/>
          </a:solidFill>
          <a:ln w="9525">
            <a:solidFill>
              <a:schemeClr val="tx1"/>
            </a:solidFill>
            <a:miter lim="800000"/>
            <a:headEnd/>
            <a:tailEnd/>
          </a:ln>
        </p:spPr>
        <p:txBody>
          <a:bodyPr wrap="none" anchor="ctr"/>
          <a:lstStyle/>
          <a:p>
            <a:pPr algn="ctr"/>
            <a:r>
              <a:rPr lang="en-US" sz="1350"/>
              <a:t>SB16</a:t>
            </a:r>
            <a:endParaRPr lang="en-IN" sz="1350"/>
          </a:p>
        </p:txBody>
      </p:sp>
      <p:sp>
        <p:nvSpPr>
          <p:cNvPr id="15371" name="Rectangle 11"/>
          <p:cNvSpPr>
            <a:spLocks noChangeArrowheads="1"/>
          </p:cNvSpPr>
          <p:nvPr/>
        </p:nvSpPr>
        <p:spPr bwMode="auto">
          <a:xfrm>
            <a:off x="2519364" y="5103019"/>
            <a:ext cx="655949" cy="300082"/>
          </a:xfrm>
          <a:prstGeom prst="rect">
            <a:avLst/>
          </a:prstGeom>
          <a:noFill/>
          <a:ln w="9525">
            <a:noFill/>
            <a:miter lim="800000"/>
            <a:headEnd/>
            <a:tailEnd/>
          </a:ln>
        </p:spPr>
        <p:txBody>
          <a:bodyPr wrap="none">
            <a:spAutoFit/>
          </a:bodyPr>
          <a:lstStyle/>
          <a:p>
            <a:r>
              <a:rPr lang="en-US" sz="1350"/>
              <a:t>32 bits</a:t>
            </a:r>
            <a:endParaRPr lang="en-IN" sz="1350"/>
          </a:p>
        </p:txBody>
      </p:sp>
      <p:sp>
        <p:nvSpPr>
          <p:cNvPr id="15372" name="Rectangle 12"/>
          <p:cNvSpPr>
            <a:spLocks noChangeArrowheads="1"/>
          </p:cNvSpPr>
          <p:nvPr/>
        </p:nvSpPr>
        <p:spPr bwMode="auto">
          <a:xfrm>
            <a:off x="3762376" y="5157787"/>
            <a:ext cx="655949" cy="300082"/>
          </a:xfrm>
          <a:prstGeom prst="rect">
            <a:avLst/>
          </a:prstGeom>
          <a:noFill/>
          <a:ln w="9525">
            <a:noFill/>
            <a:miter lim="800000"/>
            <a:headEnd/>
            <a:tailEnd/>
          </a:ln>
        </p:spPr>
        <p:txBody>
          <a:bodyPr wrap="none">
            <a:spAutoFit/>
          </a:bodyPr>
          <a:lstStyle/>
          <a:p>
            <a:r>
              <a:rPr lang="en-US" sz="1350"/>
              <a:t>32 bits</a:t>
            </a:r>
            <a:endParaRPr lang="en-IN" sz="1350"/>
          </a:p>
        </p:txBody>
      </p:sp>
      <p:sp>
        <p:nvSpPr>
          <p:cNvPr id="15373" name="Rectangle 13"/>
          <p:cNvSpPr>
            <a:spLocks noChangeArrowheads="1"/>
          </p:cNvSpPr>
          <p:nvPr/>
        </p:nvSpPr>
        <p:spPr bwMode="auto">
          <a:xfrm>
            <a:off x="6137673" y="5103019"/>
            <a:ext cx="655949" cy="300082"/>
          </a:xfrm>
          <a:prstGeom prst="rect">
            <a:avLst/>
          </a:prstGeom>
          <a:noFill/>
          <a:ln w="9525">
            <a:noFill/>
            <a:miter lim="800000"/>
            <a:headEnd/>
            <a:tailEnd/>
          </a:ln>
        </p:spPr>
        <p:txBody>
          <a:bodyPr wrap="none">
            <a:spAutoFit/>
          </a:bodyPr>
          <a:lstStyle/>
          <a:p>
            <a:r>
              <a:rPr lang="en-US" sz="1350"/>
              <a:t>32 bits</a:t>
            </a:r>
            <a:endParaRPr lang="en-IN" sz="1350"/>
          </a:p>
        </p:txBody>
      </p:sp>
      <p:sp>
        <p:nvSpPr>
          <p:cNvPr id="15374" name="Oval 15"/>
          <p:cNvSpPr>
            <a:spLocks noChangeArrowheads="1"/>
          </p:cNvSpPr>
          <p:nvPr/>
        </p:nvSpPr>
        <p:spPr bwMode="auto">
          <a:xfrm>
            <a:off x="5003007" y="4508898"/>
            <a:ext cx="216694" cy="216694"/>
          </a:xfrm>
          <a:prstGeom prst="ellipse">
            <a:avLst/>
          </a:prstGeom>
          <a:solidFill>
            <a:schemeClr val="accent1"/>
          </a:solidFill>
          <a:ln w="9525">
            <a:solidFill>
              <a:schemeClr val="tx1"/>
            </a:solidFill>
            <a:round/>
            <a:headEnd/>
            <a:tailEnd/>
          </a:ln>
        </p:spPr>
        <p:txBody>
          <a:bodyPr wrap="none" anchor="ctr"/>
          <a:lstStyle/>
          <a:p>
            <a:pPr algn="ctr"/>
            <a:r>
              <a:rPr lang="en-US" sz="1350"/>
              <a:t>   </a:t>
            </a:r>
            <a:endParaRPr lang="en-IN" sz="1350"/>
          </a:p>
        </p:txBody>
      </p:sp>
      <p:sp>
        <p:nvSpPr>
          <p:cNvPr id="15375" name="Oval 16"/>
          <p:cNvSpPr>
            <a:spLocks noChangeArrowheads="1"/>
          </p:cNvSpPr>
          <p:nvPr/>
        </p:nvSpPr>
        <p:spPr bwMode="auto">
          <a:xfrm>
            <a:off x="5543551" y="4508898"/>
            <a:ext cx="216694" cy="216694"/>
          </a:xfrm>
          <a:prstGeom prst="ellipse">
            <a:avLst/>
          </a:prstGeom>
          <a:solidFill>
            <a:schemeClr val="accent1"/>
          </a:solidFill>
          <a:ln w="9525">
            <a:solidFill>
              <a:schemeClr val="tx1"/>
            </a:solidFill>
            <a:round/>
            <a:headEnd/>
            <a:tailEnd/>
          </a:ln>
        </p:spPr>
        <p:txBody>
          <a:bodyPr wrap="none" anchor="ctr"/>
          <a:lstStyle/>
          <a:p>
            <a:endParaRPr lang="en-US" sz="1350"/>
          </a:p>
        </p:txBody>
      </p:sp>
    </p:spTree>
    <p:extLst>
      <p:ext uri="{BB962C8B-B14F-4D97-AF65-F5344CB8AC3E}">
        <p14:creationId xmlns:p14="http://schemas.microsoft.com/office/powerpoint/2010/main" val="3631570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Cryptography-101-2-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Step 5.3</a:t>
            </a:r>
            <a:endParaRPr lang="en-IN" dirty="0">
              <a:latin typeface="Times New Roman" panose="02020603050405020304" pitchFamily="18" charset="0"/>
              <a:cs typeface="Times New Roman" panose="02020603050405020304" pitchFamily="18" charset="0"/>
            </a:endParaRPr>
          </a:p>
        </p:txBody>
      </p:sp>
      <p:sp>
        <p:nvSpPr>
          <p:cNvPr id="16387" name="Rectangle 3"/>
          <p:cNvSpPr>
            <a:spLocks noGrp="1" noChangeArrowheads="1"/>
          </p:cNvSpPr>
          <p:nvPr>
            <p:ph type="body" idx="1"/>
          </p:nvPr>
        </p:nvSpPr>
        <p:spPr/>
        <p:txBody>
          <a:bodyPr/>
          <a:lstStyle/>
          <a:p>
            <a:pPr eaLnBrk="1" hangingPunct="1"/>
            <a:r>
              <a:rPr lang="en-US" dirty="0">
                <a:latin typeface="Times New Roman" panose="02020603050405020304" pitchFamily="18" charset="0"/>
                <a:cs typeface="Times New Roman" panose="02020603050405020304" pitchFamily="18" charset="0"/>
              </a:rPr>
              <a:t>There are 4 rounds.</a:t>
            </a:r>
          </a:p>
          <a:p>
            <a:pPr eaLnBrk="1" hangingPunct="1"/>
            <a:r>
              <a:rPr lang="en-US" dirty="0">
                <a:latin typeface="Times New Roman" panose="02020603050405020304" pitchFamily="18" charset="0"/>
                <a:cs typeface="Times New Roman" panose="02020603050405020304" pitchFamily="18" charset="0"/>
              </a:rPr>
              <a:t>In each round  process all the 16 sub blocks</a:t>
            </a:r>
          </a:p>
          <a:p>
            <a:pPr eaLnBrk="1" hangingPunct="1"/>
            <a:r>
              <a:rPr lang="en-US" dirty="0">
                <a:latin typeface="Times New Roman" panose="02020603050405020304" pitchFamily="18" charset="0"/>
                <a:cs typeface="Times New Roman" panose="02020603050405020304" pitchFamily="18" charset="0"/>
              </a:rPr>
              <a:t>Inputs to each round are</a:t>
            </a:r>
          </a:p>
          <a:p>
            <a:pPr lvl="1" eaLnBrk="1" hangingPunct="1"/>
            <a:r>
              <a:rPr lang="en-US" dirty="0">
                <a:latin typeface="Times New Roman" panose="02020603050405020304" pitchFamily="18" charset="0"/>
                <a:cs typeface="Times New Roman" panose="02020603050405020304" pitchFamily="18" charset="0"/>
              </a:rPr>
              <a:t>All the 16 sub blocks</a:t>
            </a:r>
          </a:p>
          <a:p>
            <a:pPr lvl="1" eaLnBrk="1" hangingPunct="1"/>
            <a:r>
              <a:rPr lang="en-US" dirty="0">
                <a:latin typeface="Times New Roman" panose="02020603050405020304" pitchFamily="18" charset="0"/>
                <a:cs typeface="Times New Roman" panose="02020603050405020304" pitchFamily="18" charset="0"/>
              </a:rPr>
              <a:t>a, b, c, d</a:t>
            </a:r>
          </a:p>
          <a:p>
            <a:pPr lvl="1" eaLnBrk="1" hangingPunct="1"/>
            <a:r>
              <a:rPr lang="en-US" dirty="0">
                <a:latin typeface="Times New Roman" panose="02020603050405020304" pitchFamily="18" charset="0"/>
                <a:cs typeface="Times New Roman" panose="02020603050405020304" pitchFamily="18" charset="0"/>
              </a:rPr>
              <a:t>Some constants (t)</a:t>
            </a:r>
          </a:p>
          <a:p>
            <a:pPr eaLnBrk="1" hangingPunct="1"/>
            <a:endParaRPr lang="en-IN" dirty="0"/>
          </a:p>
        </p:txBody>
      </p:sp>
    </p:spTree>
    <p:extLst>
      <p:ext uri="{BB962C8B-B14F-4D97-AF65-F5344CB8AC3E}">
        <p14:creationId xmlns:p14="http://schemas.microsoft.com/office/powerpoint/2010/main" val="128971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t </a:t>
            </a:r>
            <a:endParaRPr lang="en-IN"/>
          </a:p>
        </p:txBody>
      </p:sp>
      <p:sp>
        <p:nvSpPr>
          <p:cNvPr id="17411" name="Rectangle 3"/>
          <p:cNvSpPr>
            <a:spLocks noGrp="1" noChangeArrowheads="1"/>
          </p:cNvSpPr>
          <p:nvPr>
            <p:ph type="body" idx="1"/>
          </p:nvPr>
        </p:nvSpPr>
        <p:spPr/>
        <p:txBody>
          <a:bodyPr>
            <a:normAutofit/>
          </a:bodyPr>
          <a:lstStyle/>
          <a:p>
            <a:pPr eaLnBrk="1" hangingPunct="1"/>
            <a:r>
              <a:rPr lang="en-US" sz="2400" dirty="0">
                <a:latin typeface="Times New Roman" panose="02020603050405020304" pitchFamily="18" charset="0"/>
                <a:cs typeface="Times New Roman" panose="02020603050405020304" pitchFamily="18" charset="0"/>
              </a:rPr>
              <a:t>t  is an array of constants </a:t>
            </a:r>
          </a:p>
          <a:p>
            <a:pPr eaLnBrk="1" hangingPunct="1"/>
            <a:r>
              <a:rPr lang="en-US" sz="2400" dirty="0">
                <a:latin typeface="Times New Roman" panose="02020603050405020304" pitchFamily="18" charset="0"/>
                <a:cs typeface="Times New Roman" panose="02020603050405020304" pitchFamily="18" charset="0"/>
              </a:rPr>
              <a:t>It contains 64 elements with each element consisting of 32 bits</a:t>
            </a:r>
          </a:p>
          <a:p>
            <a:pPr eaLnBrk="1" hangingPunct="1"/>
            <a:r>
              <a:rPr lang="en-US" sz="2400" dirty="0">
                <a:latin typeface="Times New Roman" panose="02020603050405020304" pitchFamily="18" charset="0"/>
                <a:cs typeface="Times New Roman" panose="02020603050405020304" pitchFamily="18" charset="0"/>
              </a:rPr>
              <a:t>t[1] , t[2] ……..t[64]</a:t>
            </a:r>
          </a:p>
          <a:p>
            <a:pPr eaLnBrk="1" hangingPunct="1"/>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2365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hangingPunct="1"/>
            <a:r>
              <a:rPr lang="en-US" sz="3600" dirty="0">
                <a:solidFill>
                  <a:schemeClr val="accent1">
                    <a:lumMod val="75000"/>
                  </a:schemeClr>
                </a:solidFill>
                <a:latin typeface="Times New Roman" panose="02020603050405020304" pitchFamily="18" charset="0"/>
                <a:cs typeface="Times New Roman" panose="02020603050405020304" pitchFamily="18" charset="0"/>
              </a:rPr>
              <a:t>What is done in these four rounds?</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435" name="Rectangle 3"/>
          <p:cNvSpPr>
            <a:spLocks noGrp="1" noChangeArrowheads="1"/>
          </p:cNvSpPr>
          <p:nvPr>
            <p:ph type="body" idx="1"/>
          </p:nvPr>
        </p:nvSpPr>
        <p:spPr/>
        <p:txBody>
          <a:bodyPr>
            <a:normAutofit/>
          </a:bodyPr>
          <a:lstStyle/>
          <a:p>
            <a:pPr eaLnBrk="1" hangingPunct="1">
              <a:lnSpc>
                <a:spcPct val="90000"/>
              </a:lnSpc>
            </a:pPr>
            <a:r>
              <a:rPr lang="en-US" sz="2400" dirty="0">
                <a:latin typeface="Times New Roman" panose="02020603050405020304" pitchFamily="18" charset="0"/>
                <a:cs typeface="Times New Roman" panose="02020603050405020304" pitchFamily="18" charset="0"/>
              </a:rPr>
              <a:t>All the four rounds vary in one major way</a:t>
            </a:r>
          </a:p>
          <a:p>
            <a:pPr eaLnBrk="1" hangingPunct="1">
              <a:lnSpc>
                <a:spcPct val="90000"/>
              </a:lnSpc>
            </a:pPr>
            <a:r>
              <a:rPr lang="en-US" sz="2400" dirty="0">
                <a:latin typeface="Times New Roman" panose="02020603050405020304" pitchFamily="18" charset="0"/>
                <a:cs typeface="Times New Roman" panose="02020603050405020304" pitchFamily="18" charset="0"/>
              </a:rPr>
              <a:t>STEP 1 of the rounds has different processing</a:t>
            </a:r>
          </a:p>
          <a:p>
            <a:pPr eaLnBrk="1" hangingPunct="1">
              <a:lnSpc>
                <a:spcPct val="90000"/>
              </a:lnSpc>
            </a:pPr>
            <a:r>
              <a:rPr lang="en-US" sz="2400" dirty="0">
                <a:latin typeface="Times New Roman" panose="02020603050405020304" pitchFamily="18" charset="0"/>
                <a:cs typeface="Times New Roman" panose="02020603050405020304" pitchFamily="18" charset="0"/>
              </a:rPr>
              <a:t>The other steps in all the four rounds are the same</a:t>
            </a:r>
          </a:p>
          <a:p>
            <a:pPr lvl="1" eaLnBrk="1" hangingPunct="1">
              <a:lnSpc>
                <a:spcPct val="90000"/>
              </a:lnSpc>
            </a:pPr>
            <a:r>
              <a:rPr lang="en-US" sz="2400" dirty="0">
                <a:latin typeface="Times New Roman" panose="02020603050405020304" pitchFamily="18" charset="0"/>
                <a:cs typeface="Times New Roman" panose="02020603050405020304" pitchFamily="18" charset="0"/>
              </a:rPr>
              <a:t>In each round we have 16 input sub blocks names M[0] , M[1], …. M[15] each of 32 bits</a:t>
            </a:r>
          </a:p>
          <a:p>
            <a:pPr lvl="1" eaLnBrk="1" hangingPunct="1">
              <a:lnSpc>
                <a:spcPct val="90000"/>
              </a:lnSpc>
            </a:pPr>
            <a:r>
              <a:rPr lang="en-US" sz="2400" dirty="0">
                <a:latin typeface="Times New Roman" panose="02020603050405020304" pitchFamily="18" charset="0"/>
                <a:cs typeface="Times New Roman" panose="02020603050405020304" pitchFamily="18" charset="0"/>
              </a:rPr>
              <a:t>We have t[k] , k varies form I to 64, </a:t>
            </a:r>
          </a:p>
          <a:p>
            <a:pPr lvl="1" eaLnBrk="1" hangingPunct="1">
              <a:lnSpc>
                <a:spcPct val="90000"/>
              </a:lnSpc>
            </a:pPr>
            <a:r>
              <a:rPr lang="en-US" sz="2400" dirty="0">
                <a:latin typeface="Times New Roman" panose="02020603050405020304" pitchFamily="18" charset="0"/>
                <a:cs typeface="Times New Roman" panose="02020603050405020304" pitchFamily="18" charset="0"/>
              </a:rPr>
              <a:t>16 out of 64 values of t is used in each round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106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sz="3600" dirty="0">
                <a:solidFill>
                  <a:schemeClr val="accent1">
                    <a:lumMod val="75000"/>
                  </a:schemeClr>
                </a:solidFill>
                <a:latin typeface="Times New Roman" panose="02020603050405020304" pitchFamily="18" charset="0"/>
                <a:cs typeface="Times New Roman" panose="02020603050405020304" pitchFamily="18" charset="0"/>
              </a:rPr>
              <a:t>Iterations on all 4 rounds</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459" name="Rectangle 3"/>
          <p:cNvSpPr>
            <a:spLocks noGrp="1" noChangeArrowheads="1"/>
          </p:cNvSpPr>
          <p:nvPr>
            <p:ph type="body" idx="1"/>
          </p:nvPr>
        </p:nvSpPr>
        <p:spPr/>
        <p:txBody>
          <a:bodyPr/>
          <a:lstStyle/>
          <a:p>
            <a:pPr marL="457200" indent="-457200">
              <a:buNone/>
            </a:pPr>
            <a:r>
              <a:rPr lang="en-US" sz="2400" dirty="0">
                <a:latin typeface="Times New Roman" panose="02020603050405020304" pitchFamily="18" charset="0"/>
                <a:cs typeface="Times New Roman" panose="02020603050405020304" pitchFamily="18" charset="0"/>
              </a:rPr>
              <a:t>After copying </a:t>
            </a:r>
            <a:r>
              <a:rPr lang="en-US" sz="2400" dirty="0" err="1">
                <a:latin typeface="Times New Roman" panose="02020603050405020304" pitchFamily="18" charset="0"/>
                <a:cs typeface="Times New Roman" panose="02020603050405020304" pitchFamily="18" charset="0"/>
              </a:rPr>
              <a:t>abcd</a:t>
            </a:r>
            <a:r>
              <a:rPr lang="en-US" sz="2400" dirty="0">
                <a:latin typeface="Times New Roman" panose="02020603050405020304" pitchFamily="18" charset="0"/>
                <a:cs typeface="Times New Roman" panose="02020603050405020304" pitchFamily="18" charset="0"/>
              </a:rPr>
              <a:t> we have 16 such iterations </a:t>
            </a:r>
          </a:p>
          <a:p>
            <a:pPr marL="457200" indent="-457200">
              <a:buNone/>
            </a:pPr>
            <a:endParaRPr lang="en-US" sz="2400" dirty="0">
              <a:latin typeface="Times New Roman" panose="02020603050405020304" pitchFamily="18" charset="0"/>
              <a:cs typeface="Times New Roman" panose="02020603050405020304" pitchFamily="18" charset="0"/>
            </a:endParaRPr>
          </a:p>
          <a:p>
            <a:pPr marL="457200" indent="-457200">
              <a:buNone/>
            </a:pPr>
            <a:endParaRPr lang="en-US" sz="2400" dirty="0">
              <a:latin typeface="Times New Roman" panose="02020603050405020304" pitchFamily="18" charset="0"/>
              <a:cs typeface="Times New Roman" panose="02020603050405020304" pitchFamily="18" charset="0"/>
            </a:endParaRPr>
          </a:p>
          <a:p>
            <a:pPr marL="457200" indent="-457200">
              <a:buFontTx/>
              <a:buAutoNum type="arabicPeriod"/>
            </a:pPr>
            <a:r>
              <a:rPr lang="en-US" sz="2400" dirty="0">
                <a:latin typeface="Times New Roman" panose="02020603050405020304" pitchFamily="18" charset="0"/>
                <a:cs typeface="Times New Roman" panose="02020603050405020304" pitchFamily="18" charset="0"/>
              </a:rPr>
              <a:t>Process P is performed on </a:t>
            </a:r>
            <a:r>
              <a:rPr lang="en-US" sz="2400" dirty="0" err="1">
                <a:latin typeface="Times New Roman" panose="02020603050405020304" pitchFamily="18" charset="0"/>
                <a:cs typeface="Times New Roman" panose="02020603050405020304" pitchFamily="18" charset="0"/>
              </a:rPr>
              <a:t>b,c,d</a:t>
            </a:r>
            <a:r>
              <a:rPr lang="en-US" sz="2400" dirty="0">
                <a:latin typeface="Times New Roman" panose="02020603050405020304" pitchFamily="18" charset="0"/>
                <a:cs typeface="Times New Roman" panose="02020603050405020304" pitchFamily="18" charset="0"/>
              </a:rPr>
              <a:t> . This process P is different in all the four rounds</a:t>
            </a:r>
          </a:p>
          <a:p>
            <a:pPr marL="457200" indent="-457200"/>
            <a:endParaRPr lang="en-US" dirty="0"/>
          </a:p>
          <a:p>
            <a:pPr marL="457200" indent="-457200"/>
            <a:endParaRPr lang="en-IN" dirty="0"/>
          </a:p>
        </p:txBody>
      </p:sp>
    </p:spTree>
    <p:extLst>
      <p:ext uri="{BB962C8B-B14F-4D97-AF65-F5344CB8AC3E}">
        <p14:creationId xmlns:p14="http://schemas.microsoft.com/office/powerpoint/2010/main" val="2267920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485900" y="1063230"/>
            <a:ext cx="6172200" cy="529828"/>
          </a:xfrm>
        </p:spPr>
        <p:txBody>
          <a:bodyPr/>
          <a:lstStyle/>
          <a:p>
            <a:pPr eaLnBrk="1" hangingPunct="1"/>
            <a:r>
              <a:rPr lang="en-US" sz="3000"/>
              <a:t>Process P</a:t>
            </a:r>
            <a:endParaRPr lang="en-IN" sz="3000"/>
          </a:p>
        </p:txBody>
      </p:sp>
      <p:grpSp>
        <p:nvGrpSpPr>
          <p:cNvPr id="2" name="Group 16"/>
          <p:cNvGrpSpPr>
            <a:grpSpLocks/>
          </p:cNvGrpSpPr>
          <p:nvPr/>
        </p:nvGrpSpPr>
        <p:grpSpPr bwMode="auto">
          <a:xfrm>
            <a:off x="1818086" y="1754983"/>
            <a:ext cx="5616178" cy="1079897"/>
            <a:chOff x="567" y="1253"/>
            <a:chExt cx="4717" cy="1225"/>
          </a:xfrm>
        </p:grpSpPr>
        <p:sp>
          <p:nvSpPr>
            <p:cNvPr id="20485" name="Rectangle 4"/>
            <p:cNvSpPr>
              <a:spLocks noChangeArrowheads="1"/>
            </p:cNvSpPr>
            <p:nvPr/>
          </p:nvSpPr>
          <p:spPr bwMode="auto">
            <a:xfrm>
              <a:off x="567" y="1253"/>
              <a:ext cx="1179" cy="408"/>
            </a:xfrm>
            <a:prstGeom prst="rect">
              <a:avLst/>
            </a:prstGeom>
            <a:solidFill>
              <a:schemeClr val="accent1"/>
            </a:solidFill>
            <a:ln w="9525">
              <a:solidFill>
                <a:schemeClr val="tx1"/>
              </a:solidFill>
              <a:miter lim="800000"/>
              <a:headEnd/>
              <a:tailEnd/>
            </a:ln>
          </p:spPr>
          <p:txBody>
            <a:bodyPr wrap="none" anchor="ctr"/>
            <a:lstStyle/>
            <a:p>
              <a:pPr algn="ctr"/>
              <a:r>
                <a:rPr lang="en-US" sz="1350"/>
                <a:t>A</a:t>
              </a:r>
              <a:endParaRPr lang="en-IN" sz="1350"/>
            </a:p>
          </p:txBody>
        </p:sp>
        <p:sp>
          <p:nvSpPr>
            <p:cNvPr id="20486" name="Rectangle 5"/>
            <p:cNvSpPr>
              <a:spLocks noChangeArrowheads="1"/>
            </p:cNvSpPr>
            <p:nvPr/>
          </p:nvSpPr>
          <p:spPr bwMode="auto">
            <a:xfrm>
              <a:off x="1746" y="1253"/>
              <a:ext cx="1179" cy="408"/>
            </a:xfrm>
            <a:prstGeom prst="rect">
              <a:avLst/>
            </a:prstGeom>
            <a:solidFill>
              <a:schemeClr val="accent1"/>
            </a:solidFill>
            <a:ln w="9525">
              <a:solidFill>
                <a:schemeClr val="tx1"/>
              </a:solidFill>
              <a:miter lim="800000"/>
              <a:headEnd/>
              <a:tailEnd/>
            </a:ln>
          </p:spPr>
          <p:txBody>
            <a:bodyPr wrap="none" anchor="ctr"/>
            <a:lstStyle/>
            <a:p>
              <a:pPr algn="ctr"/>
              <a:r>
                <a:rPr lang="en-US" sz="1350"/>
                <a:t>B</a:t>
              </a:r>
              <a:endParaRPr lang="en-IN" sz="1350"/>
            </a:p>
          </p:txBody>
        </p:sp>
        <p:sp>
          <p:nvSpPr>
            <p:cNvPr id="20487" name="Rectangle 6"/>
            <p:cNvSpPr>
              <a:spLocks noChangeArrowheads="1"/>
            </p:cNvSpPr>
            <p:nvPr/>
          </p:nvSpPr>
          <p:spPr bwMode="auto">
            <a:xfrm>
              <a:off x="2925" y="1253"/>
              <a:ext cx="1179" cy="408"/>
            </a:xfrm>
            <a:prstGeom prst="rect">
              <a:avLst/>
            </a:prstGeom>
            <a:solidFill>
              <a:schemeClr val="accent1"/>
            </a:solidFill>
            <a:ln w="9525">
              <a:solidFill>
                <a:schemeClr val="tx1"/>
              </a:solidFill>
              <a:miter lim="800000"/>
              <a:headEnd/>
              <a:tailEnd/>
            </a:ln>
          </p:spPr>
          <p:txBody>
            <a:bodyPr wrap="none" anchor="ctr"/>
            <a:lstStyle/>
            <a:p>
              <a:pPr algn="ctr"/>
              <a:r>
                <a:rPr lang="en-US" sz="1350"/>
                <a:t>C</a:t>
              </a:r>
              <a:endParaRPr lang="en-IN" sz="1350"/>
            </a:p>
          </p:txBody>
        </p:sp>
        <p:sp>
          <p:nvSpPr>
            <p:cNvPr id="20488" name="Rectangle 7"/>
            <p:cNvSpPr>
              <a:spLocks noChangeArrowheads="1"/>
            </p:cNvSpPr>
            <p:nvPr/>
          </p:nvSpPr>
          <p:spPr bwMode="auto">
            <a:xfrm>
              <a:off x="4105" y="1253"/>
              <a:ext cx="1179" cy="408"/>
            </a:xfrm>
            <a:prstGeom prst="rect">
              <a:avLst/>
            </a:prstGeom>
            <a:solidFill>
              <a:schemeClr val="accent1"/>
            </a:solidFill>
            <a:ln w="9525">
              <a:solidFill>
                <a:schemeClr val="tx1"/>
              </a:solidFill>
              <a:miter lim="800000"/>
              <a:headEnd/>
              <a:tailEnd/>
            </a:ln>
          </p:spPr>
          <p:txBody>
            <a:bodyPr wrap="none" anchor="ctr"/>
            <a:lstStyle/>
            <a:p>
              <a:pPr algn="ctr"/>
              <a:r>
                <a:rPr lang="en-US" sz="1350"/>
                <a:t>D</a:t>
              </a:r>
              <a:endParaRPr lang="en-IN" sz="1350"/>
            </a:p>
          </p:txBody>
        </p:sp>
        <p:sp>
          <p:nvSpPr>
            <p:cNvPr id="20489" name="Line 9"/>
            <p:cNvSpPr>
              <a:spLocks noChangeShapeType="1"/>
            </p:cNvSpPr>
            <p:nvPr/>
          </p:nvSpPr>
          <p:spPr bwMode="auto">
            <a:xfrm>
              <a:off x="2290" y="1661"/>
              <a:ext cx="0" cy="544"/>
            </a:xfrm>
            <a:prstGeom prst="line">
              <a:avLst/>
            </a:prstGeom>
            <a:noFill/>
            <a:ln w="9525">
              <a:solidFill>
                <a:schemeClr val="tx1"/>
              </a:solidFill>
              <a:round/>
              <a:headEnd/>
              <a:tailEnd/>
            </a:ln>
          </p:spPr>
          <p:txBody>
            <a:bodyPr/>
            <a:lstStyle/>
            <a:p>
              <a:endParaRPr lang="en-US" sz="1350"/>
            </a:p>
          </p:txBody>
        </p:sp>
        <p:sp>
          <p:nvSpPr>
            <p:cNvPr id="20490" name="Line 10"/>
            <p:cNvSpPr>
              <a:spLocks noChangeShapeType="1"/>
            </p:cNvSpPr>
            <p:nvPr/>
          </p:nvSpPr>
          <p:spPr bwMode="auto">
            <a:xfrm>
              <a:off x="2291" y="2205"/>
              <a:ext cx="680" cy="0"/>
            </a:xfrm>
            <a:prstGeom prst="line">
              <a:avLst/>
            </a:prstGeom>
            <a:noFill/>
            <a:ln w="9525">
              <a:solidFill>
                <a:schemeClr val="tx1"/>
              </a:solidFill>
              <a:round/>
              <a:headEnd/>
              <a:tailEnd type="triangle" w="med" len="med"/>
            </a:ln>
          </p:spPr>
          <p:txBody>
            <a:bodyPr/>
            <a:lstStyle/>
            <a:p>
              <a:endParaRPr lang="en-US" sz="1350"/>
            </a:p>
          </p:txBody>
        </p:sp>
        <p:sp>
          <p:nvSpPr>
            <p:cNvPr id="20491" name="Rectangle 11"/>
            <p:cNvSpPr>
              <a:spLocks noChangeArrowheads="1"/>
            </p:cNvSpPr>
            <p:nvPr/>
          </p:nvSpPr>
          <p:spPr bwMode="auto">
            <a:xfrm>
              <a:off x="2971" y="2024"/>
              <a:ext cx="1361" cy="454"/>
            </a:xfrm>
            <a:prstGeom prst="rect">
              <a:avLst/>
            </a:prstGeom>
            <a:solidFill>
              <a:schemeClr val="accent1"/>
            </a:solidFill>
            <a:ln w="9525">
              <a:solidFill>
                <a:schemeClr val="tx1"/>
              </a:solidFill>
              <a:miter lim="800000"/>
              <a:headEnd/>
              <a:tailEnd/>
            </a:ln>
          </p:spPr>
          <p:txBody>
            <a:bodyPr wrap="none" anchor="ctr"/>
            <a:lstStyle/>
            <a:p>
              <a:pPr algn="ctr"/>
              <a:r>
                <a:rPr lang="en-US" sz="1350"/>
                <a:t>PROCESS P</a:t>
              </a:r>
              <a:endParaRPr lang="en-IN" sz="1350"/>
            </a:p>
          </p:txBody>
        </p:sp>
        <p:sp>
          <p:nvSpPr>
            <p:cNvPr id="20492" name="Line 12"/>
            <p:cNvSpPr>
              <a:spLocks noChangeShapeType="1"/>
            </p:cNvSpPr>
            <p:nvPr/>
          </p:nvSpPr>
          <p:spPr bwMode="auto">
            <a:xfrm>
              <a:off x="4740" y="1661"/>
              <a:ext cx="0" cy="635"/>
            </a:xfrm>
            <a:prstGeom prst="line">
              <a:avLst/>
            </a:prstGeom>
            <a:noFill/>
            <a:ln w="9525">
              <a:solidFill>
                <a:schemeClr val="tx1"/>
              </a:solidFill>
              <a:round/>
              <a:headEnd/>
              <a:tailEnd/>
            </a:ln>
          </p:spPr>
          <p:txBody>
            <a:bodyPr/>
            <a:lstStyle/>
            <a:p>
              <a:endParaRPr lang="en-US" sz="1350"/>
            </a:p>
          </p:txBody>
        </p:sp>
        <p:sp>
          <p:nvSpPr>
            <p:cNvPr id="20493" name="Line 13"/>
            <p:cNvSpPr>
              <a:spLocks noChangeShapeType="1"/>
            </p:cNvSpPr>
            <p:nvPr/>
          </p:nvSpPr>
          <p:spPr bwMode="auto">
            <a:xfrm flipH="1">
              <a:off x="4377" y="2296"/>
              <a:ext cx="363" cy="0"/>
            </a:xfrm>
            <a:prstGeom prst="line">
              <a:avLst/>
            </a:prstGeom>
            <a:noFill/>
            <a:ln w="9525">
              <a:solidFill>
                <a:schemeClr val="tx1"/>
              </a:solidFill>
              <a:round/>
              <a:headEnd/>
              <a:tailEnd type="triangle" w="med" len="med"/>
            </a:ln>
          </p:spPr>
          <p:txBody>
            <a:bodyPr/>
            <a:lstStyle/>
            <a:p>
              <a:endParaRPr lang="en-US" sz="1350"/>
            </a:p>
          </p:txBody>
        </p:sp>
        <p:sp>
          <p:nvSpPr>
            <p:cNvPr id="20494" name="Line 14"/>
            <p:cNvSpPr>
              <a:spLocks noChangeShapeType="1"/>
            </p:cNvSpPr>
            <p:nvPr/>
          </p:nvSpPr>
          <p:spPr bwMode="auto">
            <a:xfrm>
              <a:off x="3606" y="1661"/>
              <a:ext cx="0" cy="363"/>
            </a:xfrm>
            <a:prstGeom prst="line">
              <a:avLst/>
            </a:prstGeom>
            <a:noFill/>
            <a:ln w="9525">
              <a:solidFill>
                <a:schemeClr val="tx1"/>
              </a:solidFill>
              <a:round/>
              <a:headEnd/>
              <a:tailEnd type="triangle" w="med" len="med"/>
            </a:ln>
          </p:spPr>
          <p:txBody>
            <a:bodyPr/>
            <a:lstStyle/>
            <a:p>
              <a:endParaRPr lang="en-US" sz="1350"/>
            </a:p>
          </p:txBody>
        </p:sp>
      </p:grpSp>
      <p:sp>
        <p:nvSpPr>
          <p:cNvPr id="20484" name="Rectangle 15"/>
          <p:cNvSpPr>
            <a:spLocks noChangeArrowheads="1"/>
          </p:cNvSpPr>
          <p:nvPr/>
        </p:nvSpPr>
        <p:spPr bwMode="auto">
          <a:xfrm>
            <a:off x="1818086" y="3267075"/>
            <a:ext cx="5940028" cy="2376488"/>
          </a:xfrm>
          <a:prstGeom prst="rect">
            <a:avLst/>
          </a:prstGeom>
          <a:solidFill>
            <a:schemeClr val="accent1"/>
          </a:solidFill>
          <a:ln w="9525">
            <a:solidFill>
              <a:schemeClr val="tx1"/>
            </a:solidFill>
            <a:miter lim="800000"/>
            <a:headEnd/>
            <a:tailEnd/>
          </a:ln>
        </p:spPr>
        <p:txBody>
          <a:bodyPr wrap="none" anchor="ctr"/>
          <a:lstStyle/>
          <a:p>
            <a:r>
              <a:rPr lang="en-US" b="1"/>
              <a:t>Process P: some basic Boolean operations  on b,c,d</a:t>
            </a:r>
          </a:p>
          <a:p>
            <a:endParaRPr lang="en-US" b="1"/>
          </a:p>
          <a:p>
            <a:r>
              <a:rPr lang="en-US" sz="1500" b="1"/>
              <a:t>Round 		Process P</a:t>
            </a:r>
          </a:p>
          <a:p>
            <a:endParaRPr lang="en-US" sz="1500" b="1"/>
          </a:p>
          <a:p>
            <a:r>
              <a:rPr lang="en-US" sz="1500" b="1"/>
              <a:t>  1		 (b AND c)  OR ((NOT b) AND (d))</a:t>
            </a:r>
          </a:p>
          <a:p>
            <a:r>
              <a:rPr lang="en-US" sz="1500" b="1"/>
              <a:t>  2		 (b AND d) OR (c AND (NOT d))</a:t>
            </a:r>
          </a:p>
          <a:p>
            <a:r>
              <a:rPr lang="en-US" sz="1500" b="1"/>
              <a:t>  3                       (b XOR c XOR d)</a:t>
            </a:r>
          </a:p>
          <a:p>
            <a:r>
              <a:rPr lang="en-US" sz="1500" b="1"/>
              <a:t>  4                       c XOR (b OR (NOT d))</a:t>
            </a:r>
          </a:p>
          <a:p>
            <a:endParaRPr lang="en-IN" sz="1500" b="1"/>
          </a:p>
        </p:txBody>
      </p:sp>
    </p:spTree>
    <p:extLst>
      <p:ext uri="{BB962C8B-B14F-4D97-AF65-F5344CB8AC3E}">
        <p14:creationId xmlns:p14="http://schemas.microsoft.com/office/powerpoint/2010/main" val="42064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740228" y="1214439"/>
            <a:ext cx="7244443" cy="4237435"/>
          </a:xfrm>
        </p:spPr>
        <p:txBody>
          <a:bodyPr>
            <a:noAutofit/>
          </a:bodyPr>
          <a:lstStyle/>
          <a:p>
            <a:pPr marL="457200" indent="-457200">
              <a:buFontTx/>
              <a:buAutoNum type="arabicPeriod" startAt="2"/>
            </a:pPr>
            <a:r>
              <a:rPr lang="en-US" sz="2400" dirty="0">
                <a:latin typeface="Times New Roman" panose="02020603050405020304" pitchFamily="18" charset="0"/>
                <a:cs typeface="Times New Roman" panose="02020603050405020304" pitchFamily="18" charset="0"/>
              </a:rPr>
              <a:t>The variable a is added to the output of process P</a:t>
            </a:r>
          </a:p>
          <a:p>
            <a:pPr marL="457200" indent="-457200">
              <a:buFontTx/>
              <a:buAutoNum type="arabicPeriod" startAt="2"/>
            </a:pPr>
            <a:r>
              <a:rPr lang="en-US" sz="2400" dirty="0">
                <a:latin typeface="Times New Roman" panose="02020603050405020304" pitchFamily="18" charset="0"/>
                <a:cs typeface="Times New Roman" panose="02020603050405020304" pitchFamily="18" charset="0"/>
              </a:rPr>
              <a:t>The message sub block M[</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is added to the output of step 2 i.e. to the register </a:t>
            </a:r>
            <a:r>
              <a:rPr lang="en-US" sz="2400" dirty="0" err="1">
                <a:latin typeface="Times New Roman" panose="02020603050405020304" pitchFamily="18" charset="0"/>
                <a:cs typeface="Times New Roman" panose="02020603050405020304" pitchFamily="18" charset="0"/>
              </a:rPr>
              <a:t>abcd</a:t>
            </a:r>
            <a:endParaRPr lang="en-US" sz="2400" dirty="0">
              <a:latin typeface="Times New Roman" panose="02020603050405020304" pitchFamily="18" charset="0"/>
              <a:cs typeface="Times New Roman" panose="02020603050405020304" pitchFamily="18" charset="0"/>
            </a:endParaRPr>
          </a:p>
          <a:p>
            <a:pPr marL="457200" indent="-457200">
              <a:buFontTx/>
              <a:buAutoNum type="arabicPeriod" startAt="2"/>
            </a:pPr>
            <a:r>
              <a:rPr lang="en-US" sz="2400" dirty="0">
                <a:latin typeface="Times New Roman" panose="02020603050405020304" pitchFamily="18" charset="0"/>
                <a:cs typeface="Times New Roman" panose="02020603050405020304" pitchFamily="18" charset="0"/>
              </a:rPr>
              <a:t>The constant t[k] is added to the output of  step 3 i.e. to the register </a:t>
            </a:r>
            <a:r>
              <a:rPr lang="en-US" sz="2400" dirty="0" err="1">
                <a:latin typeface="Times New Roman" panose="02020603050405020304" pitchFamily="18" charset="0"/>
                <a:cs typeface="Times New Roman" panose="02020603050405020304" pitchFamily="18" charset="0"/>
              </a:rPr>
              <a:t>abcd</a:t>
            </a:r>
            <a:endParaRPr lang="en-US" sz="2400" dirty="0">
              <a:latin typeface="Times New Roman" panose="02020603050405020304" pitchFamily="18" charset="0"/>
              <a:cs typeface="Times New Roman" panose="02020603050405020304" pitchFamily="18" charset="0"/>
            </a:endParaRPr>
          </a:p>
          <a:p>
            <a:pPr marL="457200" indent="-457200">
              <a:buFontTx/>
              <a:buAutoNum type="arabicPeriod" startAt="2"/>
            </a:pPr>
            <a:r>
              <a:rPr lang="en-US" sz="2400" dirty="0">
                <a:latin typeface="Times New Roman" panose="02020603050405020304" pitchFamily="18" charset="0"/>
                <a:cs typeface="Times New Roman" panose="02020603050405020304" pitchFamily="18" charset="0"/>
              </a:rPr>
              <a:t>The output of step 4 is circular left shifted by s bits</a:t>
            </a:r>
          </a:p>
          <a:p>
            <a:pPr marL="457200" indent="-457200">
              <a:buFontTx/>
              <a:buAutoNum type="arabicPeriod" startAt="2"/>
            </a:pPr>
            <a:r>
              <a:rPr lang="en-US" sz="2400" dirty="0">
                <a:latin typeface="Times New Roman" panose="02020603050405020304" pitchFamily="18" charset="0"/>
                <a:cs typeface="Times New Roman" panose="02020603050405020304" pitchFamily="18" charset="0"/>
              </a:rPr>
              <a:t>The variable b is added to the output of step 5</a:t>
            </a:r>
          </a:p>
          <a:p>
            <a:pPr marL="457200" indent="-457200">
              <a:buFontTx/>
              <a:buAutoNum type="arabicPeriod" startAt="2"/>
            </a:pPr>
            <a:r>
              <a:rPr lang="en-US" sz="2400" dirty="0">
                <a:latin typeface="Times New Roman" panose="02020603050405020304" pitchFamily="18" charset="0"/>
                <a:cs typeface="Times New Roman" panose="02020603050405020304" pitchFamily="18" charset="0"/>
              </a:rPr>
              <a:t>The output of step 6 now becomes </a:t>
            </a:r>
            <a:r>
              <a:rPr lang="en-US" sz="2400" dirty="0" err="1">
                <a:latin typeface="Times New Roman" panose="02020603050405020304" pitchFamily="18" charset="0"/>
                <a:cs typeface="Times New Roman" panose="02020603050405020304" pitchFamily="18" charset="0"/>
              </a:rPr>
              <a:t>abcd</a:t>
            </a:r>
            <a:r>
              <a:rPr lang="en-US" sz="2400" dirty="0">
                <a:latin typeface="Times New Roman" panose="02020603050405020304" pitchFamily="18" charset="0"/>
                <a:cs typeface="Times New Roman" panose="02020603050405020304" pitchFamily="18" charset="0"/>
              </a:rPr>
              <a:t> for the next step</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712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MD5</a:t>
            </a:r>
            <a:endParaRPr lang="en-IN" b="1" dirty="0"/>
          </a:p>
        </p:txBody>
      </p:sp>
      <p:pic>
        <p:nvPicPr>
          <p:cNvPr id="4" name="Content Placeholder 3"/>
          <p:cNvPicPr>
            <a:picLocks noGrp="1" noChangeAspect="1"/>
          </p:cNvPicPr>
          <p:nvPr>
            <p:ph idx="1"/>
          </p:nvPr>
        </p:nvPicPr>
        <p:blipFill>
          <a:blip r:embed="rId2"/>
          <a:stretch>
            <a:fillRect/>
          </a:stretch>
        </p:blipFill>
        <p:spPr>
          <a:xfrm>
            <a:off x="2058265" y="1690689"/>
            <a:ext cx="4785880" cy="5076735"/>
          </a:xfrm>
          <a:prstGeom prst="rect">
            <a:avLst/>
          </a:prstGeom>
        </p:spPr>
      </p:pic>
    </p:spTree>
    <p:extLst>
      <p:ext uri="{BB962C8B-B14F-4D97-AF65-F5344CB8AC3E}">
        <p14:creationId xmlns:p14="http://schemas.microsoft.com/office/powerpoint/2010/main" val="1821377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eaLnBrk="1" hangingPunct="1"/>
            <a:r>
              <a:rPr lang="en-US" sz="3600" dirty="0">
                <a:solidFill>
                  <a:schemeClr val="accent1">
                    <a:lumMod val="75000"/>
                  </a:schemeClr>
                </a:solidFill>
                <a:latin typeface="Times New Roman" panose="02020603050405020304" pitchFamily="18" charset="0"/>
                <a:cs typeface="Times New Roman" panose="02020603050405020304" pitchFamily="18" charset="0"/>
              </a:rPr>
              <a:t>Mathematically expressing MD5</a:t>
            </a:r>
            <a:endParaRPr lang="en-IN"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555" name="Rectangle 3"/>
          <p:cNvSpPr>
            <a:spLocks noGrp="1" noChangeArrowheads="1"/>
          </p:cNvSpPr>
          <p:nvPr>
            <p:ph type="body" idx="1"/>
          </p:nvPr>
        </p:nvSpPr>
        <p:spPr/>
        <p:txBody>
          <a:bodyPr/>
          <a:lstStyle/>
          <a:p>
            <a:pPr eaLnBrk="1" hangingPunct="1"/>
            <a:r>
              <a:rPr lang="en-US" dirty="0">
                <a:latin typeface="Times New Roman" panose="02020603050405020304" pitchFamily="18" charset="0"/>
                <a:cs typeface="Times New Roman" panose="02020603050405020304" pitchFamily="18" charset="0"/>
              </a:rPr>
              <a:t>b  =  b + (( a + process P(</a:t>
            </a:r>
            <a:r>
              <a:rPr lang="en-US" dirty="0" err="1">
                <a:latin typeface="Times New Roman" panose="02020603050405020304" pitchFamily="18" charset="0"/>
                <a:cs typeface="Times New Roman" panose="02020603050405020304" pitchFamily="18" charset="0"/>
              </a:rPr>
              <a:t>b,c,d</a:t>
            </a:r>
            <a:r>
              <a:rPr lang="en-US" dirty="0">
                <a:latin typeface="Times New Roman" panose="02020603050405020304" pitchFamily="18" charset="0"/>
                <a:cs typeface="Times New Roman" panose="02020603050405020304" pitchFamily="18" charset="0"/>
              </a:rPr>
              <a:t>) + M[</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T[k] &lt;&lt;&lt; s )</a:t>
            </a:r>
          </a:p>
          <a:p>
            <a:pPr eaLnBrk="1" hangingPunct="1"/>
            <a:r>
              <a:rPr lang="en-US" dirty="0" err="1">
                <a:latin typeface="Times New Roman" panose="02020603050405020304" pitchFamily="18" charset="0"/>
                <a:cs typeface="Times New Roman" panose="02020603050405020304" pitchFamily="18" charset="0"/>
              </a:rPr>
              <a:t>abcd</a:t>
            </a:r>
            <a:r>
              <a:rPr lang="en-US" dirty="0">
                <a:latin typeface="Times New Roman" panose="02020603050405020304" pitchFamily="18" charset="0"/>
                <a:cs typeface="Times New Roman" panose="02020603050405020304" pitchFamily="18" charset="0"/>
              </a:rPr>
              <a:t> – chaining variables</a:t>
            </a:r>
          </a:p>
          <a:p>
            <a:pPr eaLnBrk="1" hangingPunct="1"/>
            <a:r>
              <a:rPr lang="en-US" dirty="0">
                <a:latin typeface="Times New Roman" panose="02020603050405020304" pitchFamily="18" charset="0"/>
                <a:cs typeface="Times New Roman" panose="02020603050405020304" pitchFamily="18" charset="0"/>
              </a:rPr>
              <a:t>Process P – A non linear operation</a:t>
            </a:r>
          </a:p>
          <a:p>
            <a:pPr eaLnBrk="1" hangingPunct="1"/>
            <a:r>
              <a:rPr lang="en-US" dirty="0">
                <a:latin typeface="Times New Roman" panose="02020603050405020304" pitchFamily="18" charset="0"/>
                <a:cs typeface="Times New Roman" panose="02020603050405020304" pitchFamily="18" charset="0"/>
              </a:rPr>
              <a:t>M[</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Sub blocks, constants</a:t>
            </a:r>
          </a:p>
          <a:p>
            <a:pPr eaLnBrk="1" hangingPunct="1"/>
            <a:r>
              <a:rPr lang="en-US" dirty="0">
                <a:latin typeface="Times New Roman" panose="02020603050405020304" pitchFamily="18" charset="0"/>
                <a:cs typeface="Times New Roman" panose="02020603050405020304" pitchFamily="18" charset="0"/>
              </a:rPr>
              <a:t>&lt;&lt;&lt; s – Circular left shift by s bits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7000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pPr eaLnBrk="1" hangingPunct="1"/>
            <a:r>
              <a:rPr lang="en-US" sz="3600" dirty="0">
                <a:solidFill>
                  <a:schemeClr val="accent1">
                    <a:lumMod val="75000"/>
                  </a:schemeClr>
                </a:solidFill>
                <a:latin typeface="Times New Roman" panose="02020603050405020304" pitchFamily="18" charset="0"/>
                <a:cs typeface="Times New Roman" panose="02020603050405020304" pitchFamily="18" charset="0"/>
              </a:rPr>
              <a:t>Strength of MD5</a:t>
            </a:r>
          </a:p>
        </p:txBody>
      </p:sp>
      <p:sp>
        <p:nvSpPr>
          <p:cNvPr id="24579" name="Content Placeholder 2"/>
          <p:cNvSpPr>
            <a:spLocks noGrp="1"/>
          </p:cNvSpPr>
          <p:nvPr>
            <p:ph idx="1"/>
          </p:nvPr>
        </p:nvSpPr>
        <p:spPr/>
        <p:txBody>
          <a:bodyPr/>
          <a:lstStyle/>
          <a:p>
            <a:pPr eaLnBrk="1" hangingPunct="1"/>
            <a:r>
              <a:rPr lang="en-US" sz="2700" dirty="0">
                <a:latin typeface="Times New Roman" panose="02020603050405020304" pitchFamily="18" charset="0"/>
                <a:cs typeface="Times New Roman" panose="02020603050405020304" pitchFamily="18" charset="0"/>
              </a:rPr>
              <a:t>The possibility that 2 messages producing the same message digest using MD5 is in the order of 2</a:t>
            </a:r>
            <a:r>
              <a:rPr lang="en-US" sz="2700" baseline="30000" dirty="0">
                <a:latin typeface="Times New Roman" panose="02020603050405020304" pitchFamily="18" charset="0"/>
                <a:cs typeface="Times New Roman" panose="02020603050405020304" pitchFamily="18" charset="0"/>
              </a:rPr>
              <a:t>64</a:t>
            </a:r>
            <a:endParaRPr lang="en-US" sz="2700" dirty="0">
              <a:latin typeface="Times New Roman" panose="02020603050405020304" pitchFamily="18" charset="0"/>
              <a:cs typeface="Times New Roman" panose="02020603050405020304" pitchFamily="18" charset="0"/>
            </a:endParaRPr>
          </a:p>
          <a:p>
            <a:pPr eaLnBrk="1" hangingPunct="1"/>
            <a:endParaRPr lang="en-US" baseline="30000" dirty="0">
              <a:latin typeface="Times New Roman" panose="02020603050405020304" pitchFamily="18" charset="0"/>
              <a:cs typeface="Times New Roman" panose="02020603050405020304" pitchFamily="18" charset="0"/>
            </a:endParaRPr>
          </a:p>
          <a:p>
            <a:pPr eaLnBrk="1" hangingPunct="1"/>
            <a:endParaRPr lang="en-US" baseline="30000" dirty="0">
              <a:latin typeface="Times New Roman" panose="02020603050405020304" pitchFamily="18" charset="0"/>
              <a:cs typeface="Times New Roman" panose="02020603050405020304" pitchFamily="18" charset="0"/>
            </a:endParaRPr>
          </a:p>
          <a:p>
            <a:pPr eaLnBrk="1" hangingPunct="1"/>
            <a:endParaRPr lang="en-US"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658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solidFill>
                  <a:schemeClr val="accent1">
                    <a:lumMod val="75000"/>
                  </a:schemeClr>
                </a:solidFill>
                <a:latin typeface="Times New Roman" panose="02020603050405020304" pitchFamily="18" charset="0"/>
                <a:cs typeface="Times New Roman" panose="02020603050405020304" pitchFamily="18" charset="0"/>
              </a:rPr>
              <a:t>Collision Problem in MD5 </a:t>
            </a:r>
            <a:endParaRPr lang="en-IN" sz="36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07571" y="2000250"/>
            <a:ext cx="7322004" cy="3801836"/>
          </a:xfrm>
          <a:prstGeom prst="rect">
            <a:avLst/>
          </a:prstGeom>
        </p:spPr>
      </p:pic>
    </p:spTree>
    <p:extLst>
      <p:ext uri="{BB962C8B-B14F-4D97-AF65-F5344CB8AC3E}">
        <p14:creationId xmlns:p14="http://schemas.microsoft.com/office/powerpoint/2010/main" val="302281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Cryptography-101-3-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14" y="851892"/>
            <a:ext cx="6172200" cy="422672"/>
          </a:xfrm>
        </p:spPr>
        <p:txBody>
          <a:bodyPr>
            <a:normAutofit fontScale="90000"/>
          </a:bodyPr>
          <a:lstStyle/>
          <a:p>
            <a:r>
              <a:rPr lang="en-US" b="1" dirty="0">
                <a:solidFill>
                  <a:srgbClr val="00B0F0"/>
                </a:solidFill>
              </a:rPr>
              <a:t> </a:t>
            </a:r>
            <a:r>
              <a:rPr lang="en-US" b="1" dirty="0">
                <a:solidFill>
                  <a:schemeClr val="accent1">
                    <a:lumMod val="75000"/>
                  </a:schemeClr>
                </a:solidFill>
                <a:latin typeface="Times New Roman" panose="02020603050405020304" pitchFamily="18" charset="0"/>
                <a:cs typeface="Times New Roman" panose="02020603050405020304" pitchFamily="18" charset="0"/>
              </a:rPr>
              <a:t>Design of SHA-256</a:t>
            </a:r>
          </a:p>
        </p:txBody>
      </p:sp>
      <p:sp>
        <p:nvSpPr>
          <p:cNvPr id="3" name="Content Placeholder 2"/>
          <p:cNvSpPr>
            <a:spLocks noGrp="1"/>
          </p:cNvSpPr>
          <p:nvPr>
            <p:ph idx="1"/>
          </p:nvPr>
        </p:nvSpPr>
        <p:spPr>
          <a:xfrm>
            <a:off x="849085" y="1891394"/>
            <a:ext cx="8098971" cy="3908822"/>
          </a:xfrm>
        </p:spPr>
        <p:txBody>
          <a:bodyPr>
            <a:normAutofit/>
          </a:bodyPr>
          <a:lstStyle/>
          <a:p>
            <a:pPr algn="just"/>
            <a:r>
              <a:rPr lang="en-US" sz="2400" dirty="0">
                <a:latin typeface="Times New Roman" panose="02020603050405020304" pitchFamily="18" charset="0"/>
                <a:cs typeface="Times New Roman" panose="02020603050405020304" pitchFamily="18" charset="0"/>
              </a:rPr>
              <a:t>SHA-256 has the input message size &lt; 2 64 -bits. Block size is 512-bits, and it has a word size of 32-bits.</a:t>
            </a:r>
          </a:p>
          <a:p>
            <a:pPr algn="just"/>
            <a:r>
              <a:rPr lang="en-US" sz="2400" dirty="0">
                <a:latin typeface="Times New Roman" panose="02020603050405020304" pitchFamily="18" charset="0"/>
                <a:cs typeface="Times New Roman" panose="02020603050405020304" pitchFamily="18" charset="0"/>
              </a:rPr>
              <a:t> The output is a </a:t>
            </a:r>
            <a:r>
              <a:rPr lang="en-US" sz="2400" dirty="0">
                <a:solidFill>
                  <a:srgbClr val="FF0000"/>
                </a:solidFill>
                <a:latin typeface="Times New Roman" panose="02020603050405020304" pitchFamily="18" charset="0"/>
                <a:cs typeface="Times New Roman" panose="02020603050405020304" pitchFamily="18" charset="0"/>
              </a:rPr>
              <a:t>256-bit digest</a:t>
            </a:r>
            <a:r>
              <a:rPr lang="en-US" sz="2400" dirty="0">
                <a:latin typeface="Times New Roman" panose="02020603050405020304" pitchFamily="18" charset="0"/>
                <a:cs typeface="Times New Roman" panose="02020603050405020304" pitchFamily="18" charset="0"/>
              </a:rPr>
              <a:t>. The compression function processes a 512-bit message block and a 256-bit intermediate hash value.</a:t>
            </a:r>
          </a:p>
          <a:p>
            <a:pPr algn="just"/>
            <a:r>
              <a:rPr lang="en-US" sz="2400" dirty="0">
                <a:latin typeface="Times New Roman" panose="02020603050405020304" pitchFamily="18" charset="0"/>
                <a:cs typeface="Times New Roman" panose="02020603050405020304" pitchFamily="18" charset="0"/>
              </a:rPr>
              <a:t> There are </a:t>
            </a:r>
            <a:r>
              <a:rPr lang="en-US" sz="2400" dirty="0">
                <a:solidFill>
                  <a:srgbClr val="FF0000"/>
                </a:solidFill>
                <a:latin typeface="Times New Roman" panose="02020603050405020304" pitchFamily="18" charset="0"/>
                <a:cs typeface="Times New Roman" panose="02020603050405020304" pitchFamily="18" charset="0"/>
              </a:rPr>
              <a:t>two main components </a:t>
            </a:r>
            <a:r>
              <a:rPr lang="en-US" sz="2400" dirty="0">
                <a:latin typeface="Times New Roman" panose="02020603050405020304" pitchFamily="18" charset="0"/>
                <a:cs typeface="Times New Roman" panose="02020603050405020304" pitchFamily="18" charset="0"/>
              </a:rPr>
              <a:t>of this function: the </a:t>
            </a:r>
            <a:r>
              <a:rPr lang="en-US" sz="2400" dirty="0">
                <a:solidFill>
                  <a:srgbClr val="FF0000"/>
                </a:solidFill>
                <a:latin typeface="Times New Roman" panose="02020603050405020304" pitchFamily="18" charset="0"/>
                <a:cs typeface="Times New Roman" panose="02020603050405020304" pitchFamily="18" charset="0"/>
              </a:rPr>
              <a:t>compression function and a message schedule</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61018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129" y="551599"/>
            <a:ext cx="6172200" cy="422672"/>
          </a:xfrm>
        </p:spPr>
        <p:txBody>
          <a:bodyPr>
            <a:normAutofit fontScale="90000"/>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 Design of SHA-256</a:t>
            </a:r>
          </a:p>
        </p:txBody>
      </p:sp>
      <p:sp>
        <p:nvSpPr>
          <p:cNvPr id="3" name="Content Placeholder 2"/>
          <p:cNvSpPr>
            <a:spLocks noGrp="1"/>
          </p:cNvSpPr>
          <p:nvPr>
            <p:ph idx="1"/>
          </p:nvPr>
        </p:nvSpPr>
        <p:spPr>
          <a:xfrm>
            <a:off x="522514" y="1543051"/>
            <a:ext cx="8088086" cy="3908822"/>
          </a:xfrm>
        </p:spPr>
        <p:txBody>
          <a:bodyPr>
            <a:normAutofit fontScale="92500" lnSpcReduction="10000"/>
          </a:bodyPr>
          <a:lstStyle/>
          <a:p>
            <a:pPr marL="457200" indent="-457200" algn="just">
              <a:buAutoNum type="arabicPeriod"/>
            </a:pPr>
            <a:r>
              <a:rPr lang="en-US" b="1" dirty="0">
                <a:latin typeface="Times New Roman" panose="02020603050405020304" pitchFamily="18" charset="0"/>
                <a:cs typeface="Times New Roman" panose="02020603050405020304" pitchFamily="18" charset="0"/>
              </a:rPr>
              <a:t>Preprocessing</a:t>
            </a:r>
          </a:p>
          <a:p>
            <a:pPr marL="0" indent="0" algn="just">
              <a:buNone/>
            </a:pPr>
            <a:endParaRPr lang="en-US" b="1" dirty="0">
              <a:latin typeface="Times New Roman" panose="02020603050405020304" pitchFamily="18" charset="0"/>
              <a:cs typeface="Times New Roman" panose="02020603050405020304" pitchFamily="18" charset="0"/>
            </a:endParaRPr>
          </a:p>
          <a:p>
            <a:pPr algn="just">
              <a:lnSpc>
                <a:spcPct val="110000"/>
              </a:lnSpc>
              <a:buFont typeface="Wingdings" pitchFamily="2" charset="2"/>
              <a:buChar char="Ø"/>
            </a:pPr>
            <a:r>
              <a:rPr lang="en-US" dirty="0">
                <a:latin typeface="Times New Roman" panose="02020603050405020304" pitchFamily="18" charset="0"/>
                <a:cs typeface="Times New Roman" panose="02020603050405020304" pitchFamily="18" charset="0"/>
              </a:rPr>
              <a:t>Padding of the message is used to adjust the length of a block to 512-bits if it is smaller than the required block size of 512-bits.</a:t>
            </a:r>
          </a:p>
          <a:p>
            <a:pPr algn="just">
              <a:lnSpc>
                <a:spcPct val="110000"/>
              </a:lnSpc>
              <a:buFont typeface="Wingdings" pitchFamily="2" charset="2"/>
              <a:buChar char="Ø"/>
            </a:pPr>
            <a:r>
              <a:rPr lang="en-US" dirty="0">
                <a:latin typeface="Times New Roman" panose="02020603050405020304" pitchFamily="18" charset="0"/>
                <a:cs typeface="Times New Roman" panose="02020603050405020304" pitchFamily="18" charset="0"/>
              </a:rPr>
              <a:t>Parsing the message into message blocks, which ensures that the message and its padding is divided into equal blocks of 512-bits.</a:t>
            </a:r>
          </a:p>
          <a:p>
            <a:pPr algn="just">
              <a:lnSpc>
                <a:spcPct val="110000"/>
              </a:lnSpc>
              <a:buFont typeface="Wingdings" pitchFamily="2" charset="2"/>
              <a:buChar char="Ø"/>
            </a:pPr>
            <a:r>
              <a:rPr lang="en-US" dirty="0">
                <a:latin typeface="Times New Roman" panose="02020603050405020304" pitchFamily="18" charset="0"/>
                <a:cs typeface="Times New Roman" panose="02020603050405020304" pitchFamily="18" charset="0"/>
              </a:rPr>
              <a:t>Setting up the initial hash value, which consists of the eight 32-bit words obtained by taking the first 32-bits of the fractional parts of the square roots of the first eight prime numbers.</a:t>
            </a:r>
          </a:p>
          <a:p>
            <a:pPr algn="just">
              <a:lnSpc>
                <a:spcPct val="110000"/>
              </a:lnSpc>
              <a:buFont typeface="Wingdings" pitchFamily="2" charset="2"/>
              <a:buChar char="Ø"/>
            </a:pPr>
            <a:r>
              <a:rPr lang="en-US" dirty="0">
                <a:latin typeface="Times New Roman" panose="02020603050405020304" pitchFamily="18" charset="0"/>
                <a:cs typeface="Times New Roman" panose="02020603050405020304" pitchFamily="18" charset="0"/>
              </a:rPr>
              <a:t>These initial values are randomly chosen to initialize the process, and they provide a level of confidence that no backdoor exists in the algorithm.</a:t>
            </a:r>
          </a:p>
        </p:txBody>
      </p:sp>
    </p:spTree>
    <p:extLst>
      <p:ext uri="{BB962C8B-B14F-4D97-AF65-F5344CB8AC3E}">
        <p14:creationId xmlns:p14="http://schemas.microsoft.com/office/powerpoint/2010/main" val="472793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957" y="486285"/>
            <a:ext cx="6172200" cy="422672"/>
          </a:xfrm>
        </p:spPr>
        <p:txBody>
          <a:bodyPr>
            <a:normAutofit fontScale="90000"/>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 Design of SHA-256</a:t>
            </a:r>
          </a:p>
        </p:txBody>
      </p:sp>
      <p:sp>
        <p:nvSpPr>
          <p:cNvPr id="3" name="Content Placeholder 2"/>
          <p:cNvSpPr>
            <a:spLocks noGrp="1"/>
          </p:cNvSpPr>
          <p:nvPr>
            <p:ph idx="1"/>
          </p:nvPr>
        </p:nvSpPr>
        <p:spPr>
          <a:xfrm>
            <a:off x="527957" y="1543051"/>
            <a:ext cx="8180614" cy="3908822"/>
          </a:xfrm>
        </p:spPr>
        <p:txBody>
          <a:bodyPr>
            <a:normAutofit fontScale="92500" lnSpcReduction="20000"/>
          </a:bodyPr>
          <a:lstStyle/>
          <a:p>
            <a:pPr marL="0" indent="0" algn="just">
              <a:buNone/>
            </a:pPr>
            <a:r>
              <a:rPr lang="en-US" b="1" dirty="0">
                <a:latin typeface="Times New Roman" panose="02020603050405020304" pitchFamily="18" charset="0"/>
                <a:cs typeface="Times New Roman" panose="02020603050405020304" pitchFamily="18" charset="0"/>
              </a:rPr>
              <a:t>2. Hash computation: </a:t>
            </a:r>
          </a:p>
          <a:p>
            <a:pPr marL="0" indent="0" algn="just">
              <a:lnSpc>
                <a:spcPct val="110000"/>
              </a:lnSpc>
              <a:buNone/>
            </a:pPr>
            <a:endParaRPr lang="en-US" b="1" dirty="0">
              <a:latin typeface="Times New Roman" panose="02020603050405020304" pitchFamily="18" charset="0"/>
              <a:cs typeface="Times New Roman" panose="02020603050405020304" pitchFamily="18" charset="0"/>
            </a:endParaRPr>
          </a:p>
          <a:p>
            <a:pPr lvl="1" algn="just">
              <a:lnSpc>
                <a:spcPct val="110000"/>
              </a:lnSpc>
              <a:buFont typeface="Wingdings" pitchFamily="2" charset="2"/>
              <a:buChar char="Ø"/>
            </a:pPr>
            <a:r>
              <a:rPr lang="en-US" sz="2400" dirty="0">
                <a:latin typeface="Times New Roman" panose="02020603050405020304" pitchFamily="18" charset="0"/>
                <a:cs typeface="Times New Roman" panose="02020603050405020304" pitchFamily="18" charset="0"/>
              </a:rPr>
              <a:t>Each message block is then processed in a sequence, and it requires 64 rounds to compute the full hash output. </a:t>
            </a:r>
          </a:p>
          <a:p>
            <a:pPr lvl="1" algn="just">
              <a:lnSpc>
                <a:spcPct val="110000"/>
              </a:lnSpc>
              <a:buFont typeface="Wingdings" pitchFamily="2" charset="2"/>
              <a:buChar char="Ø"/>
            </a:pPr>
            <a:r>
              <a:rPr lang="en-US" sz="2400" dirty="0">
                <a:latin typeface="Times New Roman" panose="02020603050405020304" pitchFamily="18" charset="0"/>
                <a:cs typeface="Times New Roman" panose="02020603050405020304" pitchFamily="18" charset="0"/>
              </a:rPr>
              <a:t>Each round uses slightly different constants to ensure that no two rounds are the same.</a:t>
            </a:r>
          </a:p>
          <a:p>
            <a:pPr lvl="1" algn="just">
              <a:lnSpc>
                <a:spcPct val="110000"/>
              </a:lnSpc>
              <a:buFont typeface="Wingdings" pitchFamily="2" charset="2"/>
              <a:buChar char="Ø"/>
            </a:pPr>
            <a:r>
              <a:rPr lang="en-US" sz="2400" dirty="0">
                <a:latin typeface="Times New Roman" panose="02020603050405020304" pitchFamily="18" charset="0"/>
                <a:cs typeface="Times New Roman" panose="02020603050405020304" pitchFamily="18" charset="0"/>
              </a:rPr>
              <a:t>The message schedule is prepared. </a:t>
            </a:r>
          </a:p>
          <a:p>
            <a:pPr lvl="1" algn="just">
              <a:lnSpc>
                <a:spcPct val="110000"/>
              </a:lnSpc>
              <a:buFont typeface="Wingdings" pitchFamily="2" charset="2"/>
              <a:buChar char="Ø"/>
            </a:pPr>
            <a:r>
              <a:rPr lang="en-US" sz="2400" dirty="0">
                <a:latin typeface="Times New Roman" panose="02020603050405020304" pitchFamily="18" charset="0"/>
                <a:cs typeface="Times New Roman" panose="02020603050405020304" pitchFamily="18" charset="0"/>
              </a:rPr>
              <a:t>Eight working variables are initialized.</a:t>
            </a:r>
          </a:p>
          <a:p>
            <a:pPr lvl="1" algn="just">
              <a:lnSpc>
                <a:spcPct val="110000"/>
              </a:lnSpc>
              <a:buFont typeface="Wingdings" pitchFamily="2" charset="2"/>
              <a:buChar char="Ø"/>
            </a:pPr>
            <a:r>
              <a:rPr lang="en-US" sz="2400" dirty="0">
                <a:latin typeface="Times New Roman" panose="02020603050405020304" pitchFamily="18" charset="0"/>
                <a:cs typeface="Times New Roman" panose="02020603050405020304" pitchFamily="18" charset="0"/>
              </a:rPr>
              <a:t> The intermediate hash value is calculated.</a:t>
            </a:r>
          </a:p>
          <a:p>
            <a:pPr lvl="1" algn="just">
              <a:lnSpc>
                <a:spcPct val="110000"/>
              </a:lnSpc>
              <a:buFont typeface="Wingdings" pitchFamily="2" charset="2"/>
              <a:buChar char="Ø"/>
            </a:pPr>
            <a:r>
              <a:rPr lang="en-US" sz="2400" dirty="0">
                <a:latin typeface="Times New Roman" panose="02020603050405020304" pitchFamily="18" charset="0"/>
                <a:cs typeface="Times New Roman" panose="02020603050405020304" pitchFamily="18" charset="0"/>
              </a:rPr>
              <a:t> Finally, the message is processed, and the output hash is produced</a:t>
            </a:r>
          </a:p>
        </p:txBody>
      </p:sp>
    </p:spTree>
    <p:extLst>
      <p:ext uri="{BB962C8B-B14F-4D97-AF65-F5344CB8AC3E}">
        <p14:creationId xmlns:p14="http://schemas.microsoft.com/office/powerpoint/2010/main" val="649982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243" y="508057"/>
            <a:ext cx="6172200" cy="422672"/>
          </a:xfrm>
        </p:spPr>
        <p:txBody>
          <a:bodyPr>
            <a:normAutofit fontScale="90000"/>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 Design of SHA-256</a:t>
            </a:r>
          </a:p>
        </p:txBody>
      </p:sp>
      <p:pic>
        <p:nvPicPr>
          <p:cNvPr id="1026" name="Picture 2"/>
          <p:cNvPicPr>
            <a:picLocks noGrp="1" noChangeAspect="1" noChangeArrowheads="1"/>
          </p:cNvPicPr>
          <p:nvPr>
            <p:ph idx="1"/>
          </p:nvPr>
        </p:nvPicPr>
        <p:blipFill>
          <a:blip r:embed="rId2"/>
          <a:srcRect/>
          <a:stretch>
            <a:fillRect/>
          </a:stretch>
        </p:blipFill>
        <p:spPr bwMode="auto">
          <a:xfrm>
            <a:off x="402771" y="1943099"/>
            <a:ext cx="7946572" cy="3750129"/>
          </a:xfrm>
          <a:prstGeom prst="rect">
            <a:avLst/>
          </a:prstGeom>
          <a:noFill/>
          <a:ln w="9525">
            <a:noFill/>
            <a:miter lim="800000"/>
            <a:headEnd/>
            <a:tailEnd/>
          </a:ln>
          <a:effectLst/>
        </p:spPr>
      </p:pic>
    </p:spTree>
    <p:extLst>
      <p:ext uri="{BB962C8B-B14F-4D97-AF65-F5344CB8AC3E}">
        <p14:creationId xmlns:p14="http://schemas.microsoft.com/office/powerpoint/2010/main" val="2267626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1" y="1200151"/>
            <a:ext cx="6171010" cy="742950"/>
          </a:xfrm>
        </p:spPr>
        <p:txBody>
          <a:bodyPr>
            <a:normAutofit/>
          </a:bodyPr>
          <a:lstStyle/>
          <a:p>
            <a:pPr algn="ctr"/>
            <a:r>
              <a:rPr lang="en-US" sz="3600" dirty="0">
                <a:solidFill>
                  <a:schemeClr val="accent1">
                    <a:lumMod val="75000"/>
                  </a:schemeClr>
                </a:solidFill>
                <a:latin typeface="Times New Roman" panose="02020603050405020304" pitchFamily="18" charset="0"/>
                <a:cs typeface="Times New Roman" panose="02020603050405020304" pitchFamily="18" charset="0"/>
              </a:rPr>
              <a:t>SHA-256 </a:t>
            </a:r>
          </a:p>
        </p:txBody>
      </p:sp>
      <p:pic>
        <p:nvPicPr>
          <p:cNvPr id="2050" name="Picture 2"/>
          <p:cNvPicPr>
            <a:picLocks noGrp="1" noChangeAspect="1" noChangeArrowheads="1"/>
          </p:cNvPicPr>
          <p:nvPr>
            <p:ph idx="1"/>
          </p:nvPr>
        </p:nvPicPr>
        <p:blipFill>
          <a:blip r:embed="rId2"/>
          <a:srcRect/>
          <a:stretch>
            <a:fillRect/>
          </a:stretch>
        </p:blipFill>
        <p:spPr bwMode="auto">
          <a:xfrm>
            <a:off x="751114" y="2286000"/>
            <a:ext cx="4936785" cy="3559629"/>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5143500" y="3428999"/>
            <a:ext cx="3706586" cy="2002971"/>
          </a:xfrm>
          <a:prstGeom prst="rect">
            <a:avLst/>
          </a:prstGeom>
          <a:noFill/>
          <a:ln w="9525">
            <a:noFill/>
            <a:miter lim="800000"/>
            <a:headEnd/>
            <a:tailEnd/>
          </a:ln>
          <a:effectLst/>
        </p:spPr>
      </p:pic>
    </p:spTree>
    <p:extLst>
      <p:ext uri="{BB962C8B-B14F-4D97-AF65-F5344CB8AC3E}">
        <p14:creationId xmlns:p14="http://schemas.microsoft.com/office/powerpoint/2010/main" val="3448351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accent1">
                    <a:lumMod val="75000"/>
                  </a:schemeClr>
                </a:solidFill>
                <a:latin typeface="Times New Roman" panose="02020603050405020304" pitchFamily="18" charset="0"/>
                <a:ea typeface="ＭＳ Ｐゴシック" pitchFamily="-107" charset="-128"/>
                <a:cs typeface="Times New Roman" panose="02020603050405020304" pitchFamily="18" charset="0"/>
              </a:rPr>
              <a:t>SHA Versions</a:t>
            </a:r>
          </a:p>
        </p:txBody>
      </p:sp>
      <p:graphicFrame>
        <p:nvGraphicFramePr>
          <p:cNvPr id="7" name="Table 6"/>
          <p:cNvGraphicFramePr>
            <a:graphicFrameLocks noGrp="1"/>
          </p:cNvGraphicFramePr>
          <p:nvPr>
            <p:extLst>
              <p:ext uri="{D42A27DB-BD31-4B8C-83A1-F6EECF244321}">
                <p14:modId xmlns:p14="http://schemas.microsoft.com/office/powerpoint/2010/main" val="2557596370"/>
              </p:ext>
            </p:extLst>
          </p:nvPr>
        </p:nvGraphicFramePr>
        <p:xfrm>
          <a:off x="718457" y="1714500"/>
          <a:ext cx="7717973" cy="3486154"/>
        </p:xfrm>
        <a:graphic>
          <a:graphicData uri="http://schemas.openxmlformats.org/drawingml/2006/table">
            <a:tbl>
              <a:tblPr>
                <a:effectLst>
                  <a:outerShdw blurRad="50800" dist="38100" dir="2700000">
                    <a:srgbClr val="000000">
                      <a:alpha val="43000"/>
                    </a:srgbClr>
                  </a:outerShdw>
                </a:effectLst>
              </a:tblPr>
              <a:tblGrid>
                <a:gridCol w="1683921">
                  <a:extLst>
                    <a:ext uri="{9D8B030D-6E8A-4147-A177-3AD203B41FA5}">
                      <a16:colId xmlns:a16="http://schemas.microsoft.com/office/drawing/2014/main" val="20000"/>
                    </a:ext>
                  </a:extLst>
                </a:gridCol>
                <a:gridCol w="1122613">
                  <a:extLst>
                    <a:ext uri="{9D8B030D-6E8A-4147-A177-3AD203B41FA5}">
                      <a16:colId xmlns:a16="http://schemas.microsoft.com/office/drawing/2014/main" val="20001"/>
                    </a:ext>
                  </a:extLst>
                </a:gridCol>
                <a:gridCol w="1250185">
                  <a:extLst>
                    <a:ext uri="{9D8B030D-6E8A-4147-A177-3AD203B41FA5}">
                      <a16:colId xmlns:a16="http://schemas.microsoft.com/office/drawing/2014/main" val="20002"/>
                    </a:ext>
                  </a:extLst>
                </a:gridCol>
                <a:gridCol w="1205535">
                  <a:extLst>
                    <a:ext uri="{9D8B030D-6E8A-4147-A177-3AD203B41FA5}">
                      <a16:colId xmlns:a16="http://schemas.microsoft.com/office/drawing/2014/main" val="20003"/>
                    </a:ext>
                  </a:extLst>
                </a:gridCol>
                <a:gridCol w="1262941">
                  <a:extLst>
                    <a:ext uri="{9D8B030D-6E8A-4147-A177-3AD203B41FA5}">
                      <a16:colId xmlns:a16="http://schemas.microsoft.com/office/drawing/2014/main" val="20004"/>
                    </a:ext>
                  </a:extLst>
                </a:gridCol>
                <a:gridCol w="1192778">
                  <a:extLst>
                    <a:ext uri="{9D8B030D-6E8A-4147-A177-3AD203B41FA5}">
                      <a16:colId xmlns:a16="http://schemas.microsoft.com/office/drawing/2014/main" val="20005"/>
                    </a:ext>
                  </a:extLst>
                </a:gridCol>
              </a:tblGrid>
              <a:tr h="675479">
                <a:tc>
                  <a:txBody>
                    <a:bodyPr/>
                    <a:lstStyle/>
                    <a:p>
                      <a:pPr algn="l" fontAlgn="b"/>
                      <a:endParaRPr lang="en-US" sz="1800" b="1" i="0" u="none" strike="noStrike" dirty="0">
                        <a:latin typeface="+mn-lt"/>
                      </a:endParaRPr>
                    </a:p>
                  </a:txBody>
                  <a:tcPr marL="9236" marR="9236" marT="9236" marB="0" anchor="b">
                    <a:lnL>
                      <a:noFill/>
                    </a:lnL>
                    <a:lnR>
                      <a:noFill/>
                    </a:lnR>
                    <a:lnT>
                      <a:noFill/>
                    </a:lnT>
                    <a:lnB>
                      <a:noFill/>
                    </a:lnB>
                  </a:tcPr>
                </a:tc>
                <a:tc>
                  <a:txBody>
                    <a:bodyPr/>
                    <a:lstStyle/>
                    <a:p>
                      <a:pPr algn="l" fontAlgn="b"/>
                      <a:r>
                        <a:rPr lang="en-US" sz="1800" b="1" i="0" u="none" strike="noStrike" dirty="0">
                          <a:latin typeface="+mn-lt"/>
                        </a:rPr>
                        <a:t>SHA-1</a:t>
                      </a:r>
                    </a:p>
                  </a:txBody>
                  <a:tcPr marL="9236" marR="9236" marT="9236" marB="0" anchor="b">
                    <a:lnL>
                      <a:noFill/>
                    </a:lnL>
                    <a:lnR>
                      <a:noFill/>
                    </a:lnR>
                    <a:lnT>
                      <a:noFill/>
                    </a:lnT>
                    <a:lnB>
                      <a:noFill/>
                    </a:lnB>
                  </a:tcPr>
                </a:tc>
                <a:tc>
                  <a:txBody>
                    <a:bodyPr/>
                    <a:lstStyle/>
                    <a:p>
                      <a:pPr algn="l" fontAlgn="b"/>
                      <a:r>
                        <a:rPr lang="en-US" sz="1800" b="1" i="0" u="none" strike="noStrike">
                          <a:latin typeface="+mn-lt"/>
                        </a:rPr>
                        <a:t>SHA-224</a:t>
                      </a:r>
                    </a:p>
                  </a:txBody>
                  <a:tcPr marL="9236" marR="9236" marT="9236" marB="0" anchor="b">
                    <a:lnL>
                      <a:noFill/>
                    </a:lnL>
                    <a:lnR>
                      <a:noFill/>
                    </a:lnR>
                    <a:lnT>
                      <a:noFill/>
                    </a:lnT>
                    <a:lnB>
                      <a:noFill/>
                    </a:lnB>
                  </a:tcPr>
                </a:tc>
                <a:tc>
                  <a:txBody>
                    <a:bodyPr/>
                    <a:lstStyle/>
                    <a:p>
                      <a:pPr algn="l" fontAlgn="b"/>
                      <a:r>
                        <a:rPr lang="en-US" sz="1800" b="1" i="0" u="none" strike="noStrike" dirty="0">
                          <a:latin typeface="+mn-lt"/>
                        </a:rPr>
                        <a:t>SHA-256</a:t>
                      </a:r>
                    </a:p>
                  </a:txBody>
                  <a:tcPr marL="9236" marR="9236" marT="9236" marB="0" anchor="b">
                    <a:lnL>
                      <a:noFill/>
                    </a:lnL>
                    <a:lnR>
                      <a:noFill/>
                    </a:lnR>
                    <a:lnT>
                      <a:noFill/>
                    </a:lnT>
                    <a:lnB>
                      <a:noFill/>
                    </a:lnB>
                  </a:tcPr>
                </a:tc>
                <a:tc>
                  <a:txBody>
                    <a:bodyPr/>
                    <a:lstStyle/>
                    <a:p>
                      <a:pPr algn="l" fontAlgn="b"/>
                      <a:r>
                        <a:rPr lang="en-US" sz="1800" b="1" i="0" u="none" strike="noStrike">
                          <a:latin typeface="+mn-lt"/>
                        </a:rPr>
                        <a:t>SHA-384</a:t>
                      </a:r>
                    </a:p>
                  </a:txBody>
                  <a:tcPr marL="9236" marR="9236" marT="9236" marB="0" anchor="b">
                    <a:lnL>
                      <a:noFill/>
                    </a:lnL>
                    <a:lnR>
                      <a:noFill/>
                    </a:lnR>
                    <a:lnT>
                      <a:noFill/>
                    </a:lnT>
                    <a:lnB>
                      <a:noFill/>
                    </a:lnB>
                  </a:tcPr>
                </a:tc>
                <a:tc>
                  <a:txBody>
                    <a:bodyPr/>
                    <a:lstStyle/>
                    <a:p>
                      <a:pPr algn="l" fontAlgn="b"/>
                      <a:r>
                        <a:rPr lang="en-US" sz="1800" b="1" i="0" u="none" strike="noStrike">
                          <a:latin typeface="+mn-lt"/>
                        </a:rPr>
                        <a:t>SHA-512 </a:t>
                      </a:r>
                    </a:p>
                  </a:txBody>
                  <a:tcPr marL="9236" marR="9236" marT="9236" marB="0" anchor="b">
                    <a:lnL>
                      <a:noFill/>
                    </a:lnL>
                    <a:lnR>
                      <a:noFill/>
                    </a:lnR>
                    <a:lnT>
                      <a:noFill/>
                    </a:lnT>
                    <a:lnB>
                      <a:noFill/>
                    </a:lnB>
                  </a:tcPr>
                </a:tc>
                <a:extLst>
                  <a:ext uri="{0D108BD9-81ED-4DB2-BD59-A6C34878D82A}">
                    <a16:rowId xmlns:a16="http://schemas.microsoft.com/office/drawing/2014/main" val="10000"/>
                  </a:ext>
                </a:extLst>
              </a:tr>
              <a:tr h="675479">
                <a:tc>
                  <a:txBody>
                    <a:bodyPr/>
                    <a:lstStyle/>
                    <a:p>
                      <a:pPr algn="l" fontAlgn="b"/>
                      <a:r>
                        <a:rPr lang="en-US" sz="1800" b="1" i="0" u="none" strike="noStrike" dirty="0">
                          <a:latin typeface="+mn-lt"/>
                        </a:rPr>
                        <a:t>Message digest size</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160</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224</a:t>
                      </a:r>
                    </a:p>
                  </a:txBody>
                  <a:tcPr marL="9236" marR="9236" marT="9236" marB="0" anchor="b">
                    <a:lnL>
                      <a:noFill/>
                    </a:lnL>
                    <a:lnR>
                      <a:noFill/>
                    </a:lnR>
                    <a:lnT>
                      <a:noFill/>
                    </a:lnT>
                    <a:lnB>
                      <a:noFill/>
                    </a:lnB>
                  </a:tcPr>
                </a:tc>
                <a:tc>
                  <a:txBody>
                    <a:bodyPr/>
                    <a:lstStyle/>
                    <a:p>
                      <a:pPr algn="r" fontAlgn="b"/>
                      <a:r>
                        <a:rPr lang="en-US" sz="1800" b="0" i="0" u="none" strike="noStrike">
                          <a:latin typeface="+mn-lt"/>
                        </a:rPr>
                        <a:t>256</a:t>
                      </a:r>
                    </a:p>
                  </a:txBody>
                  <a:tcPr marL="9236" marR="9236" marT="9236" marB="0" anchor="b">
                    <a:lnL>
                      <a:noFill/>
                    </a:lnL>
                    <a:lnR>
                      <a:noFill/>
                    </a:lnR>
                    <a:lnT>
                      <a:noFill/>
                    </a:lnT>
                    <a:lnB>
                      <a:noFill/>
                    </a:lnB>
                  </a:tcPr>
                </a:tc>
                <a:tc>
                  <a:txBody>
                    <a:bodyPr/>
                    <a:lstStyle/>
                    <a:p>
                      <a:pPr algn="r" fontAlgn="b"/>
                      <a:r>
                        <a:rPr lang="en-US" sz="1800" b="0" i="0" u="none" strike="noStrike">
                          <a:latin typeface="+mn-lt"/>
                        </a:rPr>
                        <a:t>384</a:t>
                      </a:r>
                    </a:p>
                  </a:txBody>
                  <a:tcPr marL="9236" marR="9236" marT="9236" marB="0" anchor="b">
                    <a:lnL>
                      <a:noFill/>
                    </a:lnL>
                    <a:lnR>
                      <a:noFill/>
                    </a:lnR>
                    <a:lnT>
                      <a:noFill/>
                    </a:lnT>
                    <a:lnB>
                      <a:noFill/>
                    </a:lnB>
                  </a:tcPr>
                </a:tc>
                <a:tc>
                  <a:txBody>
                    <a:bodyPr/>
                    <a:lstStyle/>
                    <a:p>
                      <a:pPr algn="r" fontAlgn="b"/>
                      <a:r>
                        <a:rPr lang="en-US" sz="1800" b="0" i="0" u="none" strike="noStrike">
                          <a:latin typeface="+mn-lt"/>
                        </a:rPr>
                        <a:t>512</a:t>
                      </a:r>
                    </a:p>
                  </a:txBody>
                  <a:tcPr marL="9236" marR="9236" marT="9236" marB="0" anchor="b">
                    <a:lnL>
                      <a:noFill/>
                    </a:lnL>
                    <a:lnR>
                      <a:noFill/>
                    </a:lnR>
                    <a:lnT>
                      <a:noFill/>
                    </a:lnT>
                    <a:lnB>
                      <a:noFill/>
                    </a:lnB>
                  </a:tcPr>
                </a:tc>
                <a:extLst>
                  <a:ext uri="{0D108BD9-81ED-4DB2-BD59-A6C34878D82A}">
                    <a16:rowId xmlns:a16="http://schemas.microsoft.com/office/drawing/2014/main" val="10001"/>
                  </a:ext>
                </a:extLst>
              </a:tr>
              <a:tr h="675479">
                <a:tc>
                  <a:txBody>
                    <a:bodyPr/>
                    <a:lstStyle/>
                    <a:p>
                      <a:pPr algn="l" fontAlgn="b"/>
                      <a:r>
                        <a:rPr lang="en-US" sz="1800" b="1" i="0" u="none" strike="noStrike">
                          <a:latin typeface="+mn-lt"/>
                        </a:rPr>
                        <a:t>Message size</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&lt; 2</a:t>
                      </a:r>
                      <a:r>
                        <a:rPr lang="en-US" sz="1800" b="0" i="0" u="none" strike="noStrike" baseline="30000" dirty="0">
                          <a:latin typeface="+mn-lt"/>
                        </a:rPr>
                        <a:t>64</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&lt; 2</a:t>
                      </a:r>
                      <a:r>
                        <a:rPr lang="en-US" sz="1800" b="0" i="0" u="none" strike="noStrike" baseline="30000" dirty="0">
                          <a:latin typeface="+mn-lt"/>
                        </a:rPr>
                        <a:t>64</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&lt; 2</a:t>
                      </a:r>
                      <a:r>
                        <a:rPr lang="en-US" sz="1800" b="0" i="0" u="none" strike="noStrike" baseline="30000" dirty="0">
                          <a:latin typeface="+mn-lt"/>
                        </a:rPr>
                        <a:t>64</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&lt; 2</a:t>
                      </a:r>
                      <a:r>
                        <a:rPr lang="en-US" sz="1800" b="0" i="0" u="none" strike="noStrike" baseline="30000" dirty="0">
                          <a:latin typeface="+mn-lt"/>
                        </a:rPr>
                        <a:t>128</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&lt; 2</a:t>
                      </a:r>
                      <a:r>
                        <a:rPr lang="en-US" sz="1800" b="0" i="0" u="none" strike="noStrike" baseline="30000" dirty="0">
                          <a:latin typeface="+mn-lt"/>
                        </a:rPr>
                        <a:t>128</a:t>
                      </a:r>
                      <a:r>
                        <a:rPr lang="en-US" sz="1800" b="0" i="0" u="none" strike="noStrike" dirty="0">
                          <a:latin typeface="+mn-lt"/>
                        </a:rPr>
                        <a:t> </a:t>
                      </a:r>
                    </a:p>
                  </a:txBody>
                  <a:tcPr marL="9236" marR="9236" marT="9236" marB="0" anchor="b">
                    <a:lnL>
                      <a:noFill/>
                    </a:lnL>
                    <a:lnR>
                      <a:noFill/>
                    </a:lnR>
                    <a:lnT>
                      <a:noFill/>
                    </a:lnT>
                    <a:lnB>
                      <a:noFill/>
                    </a:lnB>
                  </a:tcPr>
                </a:tc>
                <a:extLst>
                  <a:ext uri="{0D108BD9-81ED-4DB2-BD59-A6C34878D82A}">
                    <a16:rowId xmlns:a16="http://schemas.microsoft.com/office/drawing/2014/main" val="10002"/>
                  </a:ext>
                </a:extLst>
              </a:tr>
              <a:tr h="392119">
                <a:tc>
                  <a:txBody>
                    <a:bodyPr/>
                    <a:lstStyle/>
                    <a:p>
                      <a:pPr algn="l" fontAlgn="b"/>
                      <a:r>
                        <a:rPr lang="en-US" sz="1800" b="1" i="0" u="none" strike="noStrike">
                          <a:latin typeface="+mn-lt"/>
                        </a:rPr>
                        <a:t>Block size</a:t>
                      </a:r>
                    </a:p>
                  </a:txBody>
                  <a:tcPr marL="9236" marR="9236" marT="9236" marB="0" anchor="b">
                    <a:lnL>
                      <a:noFill/>
                    </a:lnL>
                    <a:lnR>
                      <a:noFill/>
                    </a:lnR>
                    <a:lnT>
                      <a:noFill/>
                    </a:lnT>
                    <a:lnB>
                      <a:noFill/>
                    </a:lnB>
                  </a:tcPr>
                </a:tc>
                <a:tc>
                  <a:txBody>
                    <a:bodyPr/>
                    <a:lstStyle/>
                    <a:p>
                      <a:pPr algn="r" fontAlgn="b"/>
                      <a:r>
                        <a:rPr lang="en-US" sz="1800" b="0" i="0" u="none" strike="noStrike">
                          <a:latin typeface="+mn-lt"/>
                        </a:rPr>
                        <a:t>512</a:t>
                      </a:r>
                    </a:p>
                  </a:txBody>
                  <a:tcPr marL="9236" marR="9236" marT="9236" marB="0" anchor="b">
                    <a:lnL>
                      <a:noFill/>
                    </a:lnL>
                    <a:lnR>
                      <a:noFill/>
                    </a:lnR>
                    <a:lnT>
                      <a:noFill/>
                    </a:lnT>
                    <a:lnB>
                      <a:noFill/>
                    </a:lnB>
                  </a:tcPr>
                </a:tc>
                <a:tc>
                  <a:txBody>
                    <a:bodyPr/>
                    <a:lstStyle/>
                    <a:p>
                      <a:pPr algn="r" fontAlgn="b"/>
                      <a:r>
                        <a:rPr lang="en-US" sz="1800" b="0" i="0" u="none" strike="noStrike">
                          <a:latin typeface="+mn-lt"/>
                        </a:rPr>
                        <a:t>512</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512</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1024</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1024</a:t>
                      </a:r>
                    </a:p>
                  </a:txBody>
                  <a:tcPr marL="9236" marR="9236" marT="9236" marB="0" anchor="b">
                    <a:lnL>
                      <a:noFill/>
                    </a:lnL>
                    <a:lnR>
                      <a:noFill/>
                    </a:lnR>
                    <a:lnT>
                      <a:noFill/>
                    </a:lnT>
                    <a:lnB>
                      <a:noFill/>
                    </a:lnB>
                  </a:tcPr>
                </a:tc>
                <a:extLst>
                  <a:ext uri="{0D108BD9-81ED-4DB2-BD59-A6C34878D82A}">
                    <a16:rowId xmlns:a16="http://schemas.microsoft.com/office/drawing/2014/main" val="10003"/>
                  </a:ext>
                </a:extLst>
              </a:tr>
              <a:tr h="392119">
                <a:tc>
                  <a:txBody>
                    <a:bodyPr/>
                    <a:lstStyle/>
                    <a:p>
                      <a:pPr algn="l" fontAlgn="b"/>
                      <a:r>
                        <a:rPr lang="en-US" sz="1800" b="1" i="0" u="none" strike="noStrike">
                          <a:latin typeface="+mn-lt"/>
                        </a:rPr>
                        <a:t>Word size</a:t>
                      </a:r>
                    </a:p>
                  </a:txBody>
                  <a:tcPr marL="9236" marR="9236" marT="9236" marB="0" anchor="b">
                    <a:lnL>
                      <a:noFill/>
                    </a:lnL>
                    <a:lnR>
                      <a:noFill/>
                    </a:lnR>
                    <a:lnT>
                      <a:noFill/>
                    </a:lnT>
                    <a:lnB>
                      <a:noFill/>
                    </a:lnB>
                  </a:tcPr>
                </a:tc>
                <a:tc>
                  <a:txBody>
                    <a:bodyPr/>
                    <a:lstStyle/>
                    <a:p>
                      <a:pPr algn="r" fontAlgn="b"/>
                      <a:r>
                        <a:rPr lang="en-US" sz="1800" b="0" i="0" u="none" strike="noStrike">
                          <a:latin typeface="+mn-lt"/>
                        </a:rPr>
                        <a:t>32</a:t>
                      </a:r>
                    </a:p>
                  </a:txBody>
                  <a:tcPr marL="9236" marR="9236" marT="9236" marB="0" anchor="b">
                    <a:lnL>
                      <a:noFill/>
                    </a:lnL>
                    <a:lnR>
                      <a:noFill/>
                    </a:lnR>
                    <a:lnT>
                      <a:noFill/>
                    </a:lnT>
                    <a:lnB>
                      <a:noFill/>
                    </a:lnB>
                  </a:tcPr>
                </a:tc>
                <a:tc>
                  <a:txBody>
                    <a:bodyPr/>
                    <a:lstStyle/>
                    <a:p>
                      <a:pPr algn="r" fontAlgn="b"/>
                      <a:r>
                        <a:rPr lang="en-US" sz="1800" b="0" i="0" u="none" strike="noStrike">
                          <a:latin typeface="+mn-lt"/>
                        </a:rPr>
                        <a:t>32</a:t>
                      </a:r>
                    </a:p>
                  </a:txBody>
                  <a:tcPr marL="9236" marR="9236" marT="9236" marB="0" anchor="b">
                    <a:lnL>
                      <a:noFill/>
                    </a:lnL>
                    <a:lnR>
                      <a:noFill/>
                    </a:lnR>
                    <a:lnT>
                      <a:noFill/>
                    </a:lnT>
                    <a:lnB>
                      <a:noFill/>
                    </a:lnB>
                  </a:tcPr>
                </a:tc>
                <a:tc>
                  <a:txBody>
                    <a:bodyPr/>
                    <a:lstStyle/>
                    <a:p>
                      <a:pPr algn="r" fontAlgn="b"/>
                      <a:r>
                        <a:rPr lang="en-US" sz="1800" b="0" i="0" u="none" strike="noStrike">
                          <a:latin typeface="+mn-lt"/>
                        </a:rPr>
                        <a:t>32</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64</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64</a:t>
                      </a:r>
                    </a:p>
                  </a:txBody>
                  <a:tcPr marL="9236" marR="9236" marT="9236" marB="0" anchor="b">
                    <a:lnL>
                      <a:noFill/>
                    </a:lnL>
                    <a:lnR>
                      <a:noFill/>
                    </a:lnR>
                    <a:lnT>
                      <a:noFill/>
                    </a:lnT>
                    <a:lnB>
                      <a:noFill/>
                    </a:lnB>
                  </a:tcPr>
                </a:tc>
                <a:extLst>
                  <a:ext uri="{0D108BD9-81ED-4DB2-BD59-A6C34878D82A}">
                    <a16:rowId xmlns:a16="http://schemas.microsoft.com/office/drawing/2014/main" val="10004"/>
                  </a:ext>
                </a:extLst>
              </a:tr>
              <a:tr h="675479">
                <a:tc>
                  <a:txBody>
                    <a:bodyPr/>
                    <a:lstStyle/>
                    <a:p>
                      <a:pPr algn="l" fontAlgn="b"/>
                      <a:r>
                        <a:rPr lang="en-US" sz="1800" b="1" i="0" u="none" strike="noStrike">
                          <a:latin typeface="+mn-lt"/>
                        </a:rPr>
                        <a:t>Number of steps</a:t>
                      </a:r>
                    </a:p>
                  </a:txBody>
                  <a:tcPr marL="9236" marR="9236" marT="9236" marB="0" anchor="b">
                    <a:lnL>
                      <a:noFill/>
                    </a:lnL>
                    <a:lnR>
                      <a:noFill/>
                    </a:lnR>
                    <a:lnT>
                      <a:noFill/>
                    </a:lnT>
                    <a:lnB>
                      <a:noFill/>
                    </a:lnB>
                  </a:tcPr>
                </a:tc>
                <a:tc>
                  <a:txBody>
                    <a:bodyPr/>
                    <a:lstStyle/>
                    <a:p>
                      <a:pPr algn="r" fontAlgn="b"/>
                      <a:r>
                        <a:rPr lang="en-US" sz="1800" b="0" i="0" u="none" strike="noStrike">
                          <a:latin typeface="+mn-lt"/>
                        </a:rPr>
                        <a:t>80</a:t>
                      </a:r>
                    </a:p>
                  </a:txBody>
                  <a:tcPr marL="9236" marR="9236" marT="9236" marB="0" anchor="b">
                    <a:lnL>
                      <a:noFill/>
                    </a:lnL>
                    <a:lnR>
                      <a:noFill/>
                    </a:lnR>
                    <a:lnT>
                      <a:noFill/>
                    </a:lnT>
                    <a:lnB>
                      <a:noFill/>
                    </a:lnB>
                  </a:tcPr>
                </a:tc>
                <a:tc>
                  <a:txBody>
                    <a:bodyPr/>
                    <a:lstStyle/>
                    <a:p>
                      <a:pPr algn="r" fontAlgn="b"/>
                      <a:r>
                        <a:rPr lang="en-US" sz="1800" b="0" i="0" u="none" strike="noStrike">
                          <a:latin typeface="+mn-lt"/>
                        </a:rPr>
                        <a:t>64</a:t>
                      </a:r>
                    </a:p>
                  </a:txBody>
                  <a:tcPr marL="9236" marR="9236" marT="9236" marB="0" anchor="b">
                    <a:lnL>
                      <a:noFill/>
                    </a:lnL>
                    <a:lnR>
                      <a:noFill/>
                    </a:lnR>
                    <a:lnT>
                      <a:noFill/>
                    </a:lnT>
                    <a:lnB>
                      <a:noFill/>
                    </a:lnB>
                  </a:tcPr>
                </a:tc>
                <a:tc>
                  <a:txBody>
                    <a:bodyPr/>
                    <a:lstStyle/>
                    <a:p>
                      <a:pPr algn="r" fontAlgn="b"/>
                      <a:r>
                        <a:rPr lang="en-US" sz="1800" b="0" i="0" u="none" strike="noStrike">
                          <a:latin typeface="+mn-lt"/>
                        </a:rPr>
                        <a:t>64</a:t>
                      </a:r>
                    </a:p>
                  </a:txBody>
                  <a:tcPr marL="9236" marR="9236" marT="9236" marB="0" anchor="b">
                    <a:lnL>
                      <a:noFill/>
                    </a:lnL>
                    <a:lnR>
                      <a:noFill/>
                    </a:lnR>
                    <a:lnT>
                      <a:noFill/>
                    </a:lnT>
                    <a:lnB>
                      <a:noFill/>
                    </a:lnB>
                  </a:tcPr>
                </a:tc>
                <a:tc>
                  <a:txBody>
                    <a:bodyPr/>
                    <a:lstStyle/>
                    <a:p>
                      <a:pPr algn="r" fontAlgn="b"/>
                      <a:r>
                        <a:rPr lang="en-US" sz="1800" b="0" i="0" u="none" strike="noStrike">
                          <a:latin typeface="+mn-lt"/>
                        </a:rPr>
                        <a:t>80</a:t>
                      </a:r>
                    </a:p>
                  </a:txBody>
                  <a:tcPr marL="9236" marR="9236" marT="9236" marB="0" anchor="b">
                    <a:lnL>
                      <a:noFill/>
                    </a:lnL>
                    <a:lnR>
                      <a:noFill/>
                    </a:lnR>
                    <a:lnT>
                      <a:noFill/>
                    </a:lnT>
                    <a:lnB>
                      <a:noFill/>
                    </a:lnB>
                  </a:tcPr>
                </a:tc>
                <a:tc>
                  <a:txBody>
                    <a:bodyPr/>
                    <a:lstStyle/>
                    <a:p>
                      <a:pPr algn="r" fontAlgn="b"/>
                      <a:r>
                        <a:rPr lang="en-US" sz="1800" b="0" i="0" u="none" strike="noStrike" dirty="0">
                          <a:latin typeface="+mn-lt"/>
                        </a:rPr>
                        <a:t>80</a:t>
                      </a:r>
                    </a:p>
                  </a:txBody>
                  <a:tcPr marL="9236" marR="9236" marT="9236" marB="0" anchor="b">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00537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latin typeface="Times New Roman" panose="02020603050405020304" pitchFamily="18" charset="0"/>
                <a:cs typeface="Times New Roman" panose="02020603050405020304" pitchFamily="18" charset="0"/>
              </a:rPr>
              <a:t>Digital Signatures</a:t>
            </a:r>
            <a:br>
              <a:rPr lang="en-US" dirty="0">
                <a:solidFill>
                  <a:srgbClr val="0070C0"/>
                </a:solidFill>
              </a:rPr>
            </a:br>
            <a:endParaRPr lang="en-US" dirty="0">
              <a:solidFill>
                <a:srgbClr val="0070C0"/>
              </a:solidFill>
            </a:endParaRPr>
          </a:p>
        </p:txBody>
      </p:sp>
      <p:sp>
        <p:nvSpPr>
          <p:cNvPr id="3" name="Content Placeholder 2"/>
          <p:cNvSpPr>
            <a:spLocks noGrp="1"/>
          </p:cNvSpPr>
          <p:nvPr>
            <p:ph idx="1"/>
          </p:nvPr>
        </p:nvSpPr>
        <p:spPr>
          <a:xfrm>
            <a:off x="707571" y="1657351"/>
            <a:ext cx="6950529" cy="3794522"/>
          </a:xfrm>
        </p:spPr>
        <p:txBody>
          <a:bodyPr>
            <a:normAutofit/>
          </a:bodyPr>
          <a:lstStyle/>
          <a:p>
            <a:r>
              <a:rPr lang="en-US" sz="2400" dirty="0">
                <a:latin typeface="Times New Roman" panose="02020603050405020304" pitchFamily="18" charset="0"/>
                <a:cs typeface="Times New Roman" panose="02020603050405020304" pitchFamily="18" charset="0"/>
              </a:rPr>
              <a:t> We have looked at message authentication</a:t>
            </a:r>
          </a:p>
          <a:p>
            <a:r>
              <a:rPr lang="en-US" sz="2400" dirty="0">
                <a:latin typeface="Times New Roman" panose="02020603050405020304" pitchFamily="18" charset="0"/>
                <a:cs typeface="Times New Roman" panose="02020603050405020304" pitchFamily="18" charset="0"/>
              </a:rPr>
              <a:t> But does not address issues of lack of trust</a:t>
            </a:r>
          </a:p>
          <a:p>
            <a:r>
              <a:rPr lang="en-US" sz="2400" dirty="0">
                <a:latin typeface="Times New Roman" panose="02020603050405020304" pitchFamily="18" charset="0"/>
                <a:cs typeface="Times New Roman" panose="02020603050405020304" pitchFamily="18" charset="0"/>
              </a:rPr>
              <a:t>Digital signatures provide the ability to:</a:t>
            </a:r>
          </a:p>
          <a:p>
            <a:pPr>
              <a:buNone/>
            </a:pPr>
            <a:r>
              <a:rPr lang="en-US" sz="2400" dirty="0">
                <a:latin typeface="Times New Roman" panose="02020603050405020304" pitchFamily="18" charset="0"/>
                <a:cs typeface="Times New Roman" panose="02020603050405020304" pitchFamily="18" charset="0"/>
              </a:rPr>
              <a:t>	– Verify author, date and time of signature</a:t>
            </a:r>
          </a:p>
          <a:p>
            <a:pPr>
              <a:buNone/>
            </a:pPr>
            <a:r>
              <a:rPr lang="en-US" sz="2400" dirty="0">
                <a:latin typeface="Times New Roman" panose="02020603050405020304" pitchFamily="18" charset="0"/>
                <a:cs typeface="Times New Roman" panose="02020603050405020304" pitchFamily="18" charset="0"/>
              </a:rPr>
              <a:t>	– Authenticate message contents</a:t>
            </a:r>
          </a:p>
          <a:p>
            <a:pPr>
              <a:buNone/>
            </a:pPr>
            <a:r>
              <a:rPr lang="en-US" sz="2400" dirty="0">
                <a:latin typeface="Times New Roman" panose="02020603050405020304" pitchFamily="18" charset="0"/>
                <a:cs typeface="Times New Roman" panose="02020603050405020304" pitchFamily="18" charset="0"/>
              </a:rPr>
              <a:t>	– Be verified by third parties to resolve disputes</a:t>
            </a:r>
          </a:p>
          <a:p>
            <a:pPr>
              <a:buNone/>
            </a:pPr>
            <a:r>
              <a:rPr lang="en-US" sz="2400" dirty="0">
                <a:latin typeface="Times New Roman" panose="02020603050405020304" pitchFamily="18" charset="0"/>
                <a:cs typeface="Times New Roman" panose="02020603050405020304" pitchFamily="18" charset="0"/>
              </a:rPr>
              <a:t>•  Hence include authentication function with</a:t>
            </a:r>
          </a:p>
          <a:p>
            <a:pPr>
              <a:buNone/>
            </a:pPr>
            <a:r>
              <a:rPr lang="en-US" sz="2400" dirty="0">
                <a:latin typeface="Times New Roman" panose="02020603050405020304" pitchFamily="18" charset="0"/>
                <a:cs typeface="Times New Roman" panose="02020603050405020304" pitchFamily="18" charset="0"/>
              </a:rPr>
              <a:t>   Additional capabilities</a:t>
            </a:r>
          </a:p>
        </p:txBody>
      </p:sp>
    </p:spTree>
    <p:extLst>
      <p:ext uri="{BB962C8B-B14F-4D97-AF65-F5344CB8AC3E}">
        <p14:creationId xmlns:p14="http://schemas.microsoft.com/office/powerpoint/2010/main" val="4290345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latin typeface="Times New Roman" panose="02020603050405020304" pitchFamily="18" charset="0"/>
                <a:cs typeface="Times New Roman" panose="02020603050405020304" pitchFamily="18" charset="0"/>
              </a:rPr>
              <a:t>Digital Signatures</a:t>
            </a:r>
            <a:endParaRPr lang="en-IN" dirty="0"/>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832076" y="2609849"/>
            <a:ext cx="7125381" cy="2604407"/>
          </a:xfrm>
          <a:prstGeom prst="rect">
            <a:avLst/>
          </a:prstGeom>
        </p:spPr>
      </p:pic>
    </p:spTree>
    <p:extLst>
      <p:ext uri="{BB962C8B-B14F-4D97-AF65-F5344CB8AC3E}">
        <p14:creationId xmlns:p14="http://schemas.microsoft.com/office/powerpoint/2010/main" val="1782358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0070C0"/>
                </a:solidFill>
                <a:latin typeface="Times New Roman" panose="02020603050405020304" pitchFamily="18" charset="0"/>
                <a:cs typeface="Times New Roman" panose="02020603050405020304" pitchFamily="18" charset="0"/>
              </a:rPr>
              <a:t>Digital Signatures  - </a:t>
            </a:r>
            <a:r>
              <a:rPr lang="en-GB" sz="2800" dirty="0">
                <a:solidFill>
                  <a:schemeClr val="accent1">
                    <a:lumMod val="75000"/>
                  </a:schemeClr>
                </a:solidFill>
                <a:latin typeface="Times New Roman" panose="02020603050405020304" pitchFamily="18" charset="0"/>
                <a:cs typeface="Times New Roman" panose="02020603050405020304" pitchFamily="18" charset="0"/>
              </a:rPr>
              <a:t>Verify the Signature</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764721" y="2496343"/>
            <a:ext cx="7671707" cy="3469027"/>
          </a:xfrm>
          <a:prstGeom prst="rect">
            <a:avLst/>
          </a:prstGeom>
        </p:spPr>
      </p:pic>
    </p:spTree>
    <p:extLst>
      <p:ext uri="{BB962C8B-B14F-4D97-AF65-F5344CB8AC3E}">
        <p14:creationId xmlns:p14="http://schemas.microsoft.com/office/powerpoint/2010/main" val="149656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Digital Signature Requirements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  Must depend on the message signed</a:t>
            </a:r>
          </a:p>
          <a:p>
            <a:r>
              <a:rPr lang="en-US" dirty="0">
                <a:latin typeface="Times New Roman" panose="02020603050405020304" pitchFamily="18" charset="0"/>
                <a:cs typeface="Times New Roman" panose="02020603050405020304" pitchFamily="18" charset="0"/>
              </a:rPr>
              <a:t>  Must use information unique to sender</a:t>
            </a:r>
          </a:p>
          <a:p>
            <a:r>
              <a:rPr lang="en-US" dirty="0">
                <a:latin typeface="Times New Roman" panose="02020603050405020304" pitchFamily="18" charset="0"/>
                <a:cs typeface="Times New Roman" panose="02020603050405020304" pitchFamily="18" charset="0"/>
              </a:rPr>
              <a:t>  To prevent both forgery and denial</a:t>
            </a:r>
          </a:p>
          <a:p>
            <a:r>
              <a:rPr lang="en-US" dirty="0">
                <a:latin typeface="Times New Roman" panose="02020603050405020304" pitchFamily="18" charset="0"/>
                <a:cs typeface="Times New Roman" panose="02020603050405020304" pitchFamily="18" charset="0"/>
              </a:rPr>
              <a:t>  Must be relatively easy to produce</a:t>
            </a:r>
          </a:p>
          <a:p>
            <a:r>
              <a:rPr lang="en-US" dirty="0">
                <a:latin typeface="Times New Roman" panose="02020603050405020304" pitchFamily="18" charset="0"/>
                <a:cs typeface="Times New Roman" panose="02020603050405020304" pitchFamily="18" charset="0"/>
              </a:rPr>
              <a:t>  Must be relatively easy to recognize and verify</a:t>
            </a:r>
          </a:p>
          <a:p>
            <a:r>
              <a:rPr lang="en-US" dirty="0">
                <a:latin typeface="Times New Roman" panose="02020603050405020304" pitchFamily="18" charset="0"/>
                <a:cs typeface="Times New Roman" panose="02020603050405020304" pitchFamily="18" charset="0"/>
              </a:rPr>
              <a:t>  Be computationally infeasible to forge</a:t>
            </a:r>
          </a:p>
          <a:p>
            <a:pPr>
              <a:buNone/>
            </a:pPr>
            <a:r>
              <a:rPr lang="en-US" dirty="0">
                <a:latin typeface="Times New Roman" panose="02020603050405020304" pitchFamily="18" charset="0"/>
                <a:cs typeface="Times New Roman" panose="02020603050405020304" pitchFamily="18" charset="0"/>
              </a:rPr>
              <a:t>		- With new message for existing digital  signature</a:t>
            </a:r>
          </a:p>
          <a:p>
            <a:pPr>
              <a:buNone/>
            </a:pPr>
            <a:r>
              <a:rPr lang="en-US" dirty="0">
                <a:latin typeface="Times New Roman" panose="02020603050405020304" pitchFamily="18" charset="0"/>
                <a:cs typeface="Times New Roman" panose="02020603050405020304" pitchFamily="18" charset="0"/>
              </a:rPr>
              <a:t>		- With fraudulent digital signature for given message</a:t>
            </a:r>
          </a:p>
          <a:p>
            <a:r>
              <a:rPr lang="en-US" dirty="0">
                <a:latin typeface="Times New Roman" panose="02020603050405020304" pitchFamily="18" charset="0"/>
                <a:cs typeface="Times New Roman" panose="02020603050405020304" pitchFamily="18" charset="0"/>
              </a:rPr>
              <a:t> Be practical to save digital signature in storage</a:t>
            </a:r>
          </a:p>
        </p:txBody>
      </p:sp>
    </p:spTree>
    <p:extLst>
      <p:ext uri="{BB962C8B-B14F-4D97-AF65-F5344CB8AC3E}">
        <p14:creationId xmlns:p14="http://schemas.microsoft.com/office/powerpoint/2010/main" val="1120496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Cryptography-101-4-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923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Cryptography-101-5-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Cryptography-101-6-204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396</TotalTime>
  <Words>2594</Words>
  <Application>Microsoft Office PowerPoint</Application>
  <PresentationFormat>On-screen Show (4:3)</PresentationFormat>
  <Paragraphs>319</Paragraphs>
  <Slides>70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ＭＳ Ｐゴシック</vt:lpstr>
      <vt:lpstr>Arial</vt:lpstr>
      <vt:lpstr>Bodoni MT</vt:lpstr>
      <vt:lpstr>Calibri</vt:lpstr>
      <vt:lpstr>Calibri Light</vt:lpstr>
      <vt:lpstr>Times New Roman</vt:lpstr>
      <vt:lpstr>Wingdings</vt:lpstr>
      <vt:lpstr>Office Theme</vt:lpstr>
      <vt:lpstr>Cryptographic Primitives</vt:lpstr>
      <vt:lpstr>Use of Cryptography in Blockchain</vt:lpstr>
      <vt:lpstr>PowerPoint Presentation</vt:lpstr>
      <vt:lpstr>Avalanche Effect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 two data will have a same hash value.</vt:lpstr>
      <vt:lpstr>By sending Hash as input, we cannot get the original data.</vt:lpstr>
      <vt:lpstr>Same data, we will get the same Hash.</vt:lpstr>
      <vt:lpstr>Hash functions</vt:lpstr>
      <vt:lpstr>Hash functions</vt:lpstr>
      <vt:lpstr>Hash functions</vt:lpstr>
      <vt:lpstr>Hash functions</vt:lpstr>
      <vt:lpstr>Hash functions</vt:lpstr>
      <vt:lpstr>Hash functions</vt:lpstr>
      <vt:lpstr>MD5</vt:lpstr>
      <vt:lpstr>Working of MD5</vt:lpstr>
      <vt:lpstr>Step 1: Padding</vt:lpstr>
      <vt:lpstr>PowerPoint Presentation</vt:lpstr>
      <vt:lpstr>Step 1 cont’d</vt:lpstr>
      <vt:lpstr>Step 2: Append length</vt:lpstr>
      <vt:lpstr>PowerPoint Presentation</vt:lpstr>
      <vt:lpstr>Step 3: Divide the i/p into 512 bits blocks</vt:lpstr>
      <vt:lpstr>Step 4 – Initialize chaining variables</vt:lpstr>
      <vt:lpstr>Step 5</vt:lpstr>
      <vt:lpstr>Step 5.1 : Process blocks</vt:lpstr>
      <vt:lpstr>Step 5.2 Divide </vt:lpstr>
      <vt:lpstr>Step 5.3</vt:lpstr>
      <vt:lpstr>t </vt:lpstr>
      <vt:lpstr>What is done in these four rounds?</vt:lpstr>
      <vt:lpstr>Iterations on all 4 rounds</vt:lpstr>
      <vt:lpstr>Process P</vt:lpstr>
      <vt:lpstr>PowerPoint Presentation</vt:lpstr>
      <vt:lpstr>MD5</vt:lpstr>
      <vt:lpstr>Mathematically expressing MD5</vt:lpstr>
      <vt:lpstr>Strength of MD5</vt:lpstr>
      <vt:lpstr>Collision Problem in MD5 </vt:lpstr>
      <vt:lpstr> Design of SHA-256</vt:lpstr>
      <vt:lpstr> Design of SHA-256</vt:lpstr>
      <vt:lpstr> Design of SHA-256</vt:lpstr>
      <vt:lpstr> Design of SHA-256</vt:lpstr>
      <vt:lpstr>SHA-256 </vt:lpstr>
      <vt:lpstr>SHA Versions</vt:lpstr>
      <vt:lpstr>Digital Signatures </vt:lpstr>
      <vt:lpstr>Digital Signatures</vt:lpstr>
      <vt:lpstr>Digital Signatures  - Verify the Signature</vt:lpstr>
      <vt:lpstr>Digital Signature Requirements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Dr VIJAYALAKSHMI S</dc:creator>
  <cp:keywords/>
  <dc:description>generated using python-pptx</dc:description>
  <cp:lastModifiedBy>YOGESHWAR K.V</cp:lastModifiedBy>
  <cp:revision>35</cp:revision>
  <dcterms:created xsi:type="dcterms:W3CDTF">2013-01-27T09:14:16Z</dcterms:created>
  <dcterms:modified xsi:type="dcterms:W3CDTF">2025-07-23T15:55:26Z</dcterms:modified>
  <cp:category/>
</cp:coreProperties>
</file>